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30" r:id="rId4"/>
    <p:sldId id="260" r:id="rId5"/>
    <p:sldId id="299" r:id="rId6"/>
    <p:sldId id="300" r:id="rId7"/>
    <p:sldId id="262" r:id="rId8"/>
    <p:sldId id="296" r:id="rId9"/>
    <p:sldId id="297" r:id="rId10"/>
    <p:sldId id="298" r:id="rId11"/>
    <p:sldId id="264" r:id="rId12"/>
    <p:sldId id="302" r:id="rId13"/>
    <p:sldId id="303" r:id="rId14"/>
    <p:sldId id="304" r:id="rId15"/>
    <p:sldId id="305" r:id="rId16"/>
    <p:sldId id="306" r:id="rId17"/>
    <p:sldId id="307" r:id="rId18"/>
    <p:sldId id="301" r:id="rId19"/>
    <p:sldId id="308" r:id="rId20"/>
    <p:sldId id="309" r:id="rId21"/>
    <p:sldId id="310" r:id="rId22"/>
    <p:sldId id="311" r:id="rId23"/>
    <p:sldId id="331" r:id="rId24"/>
    <p:sldId id="312" r:id="rId25"/>
    <p:sldId id="314" r:id="rId26"/>
    <p:sldId id="263" r:id="rId27"/>
    <p:sldId id="315" r:id="rId28"/>
    <p:sldId id="292" r:id="rId29"/>
    <p:sldId id="265" r:id="rId30"/>
    <p:sldId id="316" r:id="rId31"/>
    <p:sldId id="317" r:id="rId32"/>
    <p:sldId id="291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7" r:id="rId41"/>
    <p:sldId id="328" r:id="rId42"/>
    <p:sldId id="329" r:id="rId43"/>
    <p:sldId id="258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CEC"/>
    <a:srgbClr val="C4C2CC"/>
    <a:srgbClr val="EDEBEC"/>
    <a:srgbClr val="E1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820" y="-84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CFBF4D-C28D-47DE-8CA2-096FB791C754}" type="doc">
      <dgm:prSet loTypeId="urn:microsoft.com/office/officeart/2005/8/layout/pyramid1" loCatId="pyramid" qsTypeId="urn:microsoft.com/office/officeart/2005/8/quickstyle/simple1" qsCatId="simple" csTypeId="urn:microsoft.com/office/officeart/2005/8/colors/accent4_3" csCatId="accent4" phldr="1"/>
      <dgm:spPr/>
    </dgm:pt>
    <dgm:pt modelId="{EFFCA21D-E993-486C-A77A-C35E79C1F24A}">
      <dgm:prSet phldrT="[文本]"/>
      <dgm:spPr/>
      <dgm:t>
        <a:bodyPr/>
        <a:lstStyle/>
        <a:p>
          <a:r>
            <a:rPr lang="en-US" altLang="zh-CN" dirty="0" smtClean="0"/>
            <a:t>Why</a:t>
          </a:r>
          <a:endParaRPr lang="zh-CN" altLang="en-US" dirty="0"/>
        </a:p>
      </dgm:t>
    </dgm:pt>
    <dgm:pt modelId="{9A8E96DE-8807-4118-BCFB-178FB4442E3A}" type="parTrans" cxnId="{E14429D6-988C-4FFC-A050-F558CC5A5E03}">
      <dgm:prSet/>
      <dgm:spPr/>
      <dgm:t>
        <a:bodyPr/>
        <a:lstStyle/>
        <a:p>
          <a:endParaRPr lang="zh-CN" altLang="en-US"/>
        </a:p>
      </dgm:t>
    </dgm:pt>
    <dgm:pt modelId="{A53FF0EA-8B03-48DC-9C5B-3E2C93D07DDA}" type="sibTrans" cxnId="{E14429D6-988C-4FFC-A050-F558CC5A5E03}">
      <dgm:prSet/>
      <dgm:spPr/>
      <dgm:t>
        <a:bodyPr/>
        <a:lstStyle/>
        <a:p>
          <a:endParaRPr lang="zh-CN" altLang="en-US"/>
        </a:p>
      </dgm:t>
    </dgm:pt>
    <dgm:pt modelId="{354AD2EA-8E0E-419E-B443-2EA786EE8951}">
      <dgm:prSet phldrT="[文本]"/>
      <dgm:spPr/>
      <dgm:t>
        <a:bodyPr/>
        <a:lstStyle/>
        <a:p>
          <a:r>
            <a:rPr lang="en-US" altLang="zh-CN" dirty="0" smtClean="0"/>
            <a:t>What</a:t>
          </a:r>
          <a:endParaRPr lang="zh-CN" altLang="en-US" dirty="0"/>
        </a:p>
      </dgm:t>
    </dgm:pt>
    <dgm:pt modelId="{25D0075E-F4B0-490E-AE57-6E6ECA35508C}" type="parTrans" cxnId="{6852319B-9682-4D65-AF4D-4B276C07AB21}">
      <dgm:prSet/>
      <dgm:spPr/>
      <dgm:t>
        <a:bodyPr/>
        <a:lstStyle/>
        <a:p>
          <a:endParaRPr lang="zh-CN" altLang="en-US"/>
        </a:p>
      </dgm:t>
    </dgm:pt>
    <dgm:pt modelId="{7048E391-3151-4B9F-94DF-F3A25BCF3CFB}" type="sibTrans" cxnId="{6852319B-9682-4D65-AF4D-4B276C07AB21}">
      <dgm:prSet/>
      <dgm:spPr/>
      <dgm:t>
        <a:bodyPr/>
        <a:lstStyle/>
        <a:p>
          <a:endParaRPr lang="zh-CN" altLang="en-US"/>
        </a:p>
      </dgm:t>
    </dgm:pt>
    <dgm:pt modelId="{3B19EE27-E5D6-4E88-A6DF-02B7E76054DE}">
      <dgm:prSet phldrT="[文本]"/>
      <dgm:spPr/>
      <dgm:t>
        <a:bodyPr/>
        <a:lstStyle/>
        <a:p>
          <a:r>
            <a:rPr lang="en-US" altLang="zh-CN" dirty="0" smtClean="0"/>
            <a:t>How</a:t>
          </a:r>
          <a:endParaRPr lang="zh-CN" altLang="en-US" dirty="0"/>
        </a:p>
      </dgm:t>
    </dgm:pt>
    <dgm:pt modelId="{50C66DA9-FCA0-4BD7-AFF1-ADBEFCF884F2}" type="parTrans" cxnId="{C59ACD39-EA0A-427B-A70F-1EB5B14FCDE4}">
      <dgm:prSet/>
      <dgm:spPr/>
      <dgm:t>
        <a:bodyPr/>
        <a:lstStyle/>
        <a:p>
          <a:endParaRPr lang="zh-CN" altLang="en-US"/>
        </a:p>
      </dgm:t>
    </dgm:pt>
    <dgm:pt modelId="{6E8F14A4-BE39-46EB-A144-E0B6FF819E09}" type="sibTrans" cxnId="{C59ACD39-EA0A-427B-A70F-1EB5B14FCDE4}">
      <dgm:prSet/>
      <dgm:spPr/>
      <dgm:t>
        <a:bodyPr/>
        <a:lstStyle/>
        <a:p>
          <a:endParaRPr lang="zh-CN" altLang="en-US"/>
        </a:p>
      </dgm:t>
    </dgm:pt>
    <dgm:pt modelId="{B75FD594-FE42-42E7-A17F-D3754AE99E3D}" type="pres">
      <dgm:prSet presAssocID="{C9CFBF4D-C28D-47DE-8CA2-096FB791C754}" presName="Name0" presStyleCnt="0">
        <dgm:presLayoutVars>
          <dgm:dir/>
          <dgm:animLvl val="lvl"/>
          <dgm:resizeHandles val="exact"/>
        </dgm:presLayoutVars>
      </dgm:prSet>
      <dgm:spPr/>
    </dgm:pt>
    <dgm:pt modelId="{2B6D684D-B6C5-4D7B-9DDC-3C239CB1F612}" type="pres">
      <dgm:prSet presAssocID="{EFFCA21D-E993-486C-A77A-C35E79C1F24A}" presName="Name8" presStyleCnt="0"/>
      <dgm:spPr/>
    </dgm:pt>
    <dgm:pt modelId="{837610D4-529E-4F6F-8FE5-E23167E0F268}" type="pres">
      <dgm:prSet presAssocID="{EFFCA21D-E993-486C-A77A-C35E79C1F24A}" presName="level" presStyleLbl="node1" presStyleIdx="0" presStyleCnt="3">
        <dgm:presLayoutVars>
          <dgm:chMax val="1"/>
          <dgm:bulletEnabled val="1"/>
        </dgm:presLayoutVars>
      </dgm:prSet>
      <dgm:spPr/>
    </dgm:pt>
    <dgm:pt modelId="{74AC2F4F-3B1F-4548-A7F9-BA62E58EE358}" type="pres">
      <dgm:prSet presAssocID="{EFFCA21D-E993-486C-A77A-C35E79C1F24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84CB5C-10FB-43CD-94D7-C978E7151EB5}" type="pres">
      <dgm:prSet presAssocID="{354AD2EA-8E0E-419E-B443-2EA786EE8951}" presName="Name8" presStyleCnt="0"/>
      <dgm:spPr/>
    </dgm:pt>
    <dgm:pt modelId="{1AB8DBE2-4E54-499A-A910-B0C3314899B4}" type="pres">
      <dgm:prSet presAssocID="{354AD2EA-8E0E-419E-B443-2EA786EE8951}" presName="level" presStyleLbl="node1" presStyleIdx="1" presStyleCnt="3">
        <dgm:presLayoutVars>
          <dgm:chMax val="1"/>
          <dgm:bulletEnabled val="1"/>
        </dgm:presLayoutVars>
      </dgm:prSet>
      <dgm:spPr/>
    </dgm:pt>
    <dgm:pt modelId="{20262FAA-D067-4555-984E-4867883CFC60}" type="pres">
      <dgm:prSet presAssocID="{354AD2EA-8E0E-419E-B443-2EA786EE895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A745A2A-4D4E-46E3-88DB-9C5712B26E4A}" type="pres">
      <dgm:prSet presAssocID="{3B19EE27-E5D6-4E88-A6DF-02B7E76054DE}" presName="Name8" presStyleCnt="0"/>
      <dgm:spPr/>
    </dgm:pt>
    <dgm:pt modelId="{8F257496-B9B5-42E5-8211-311AFCFF61B8}" type="pres">
      <dgm:prSet presAssocID="{3B19EE27-E5D6-4E88-A6DF-02B7E76054DE}" presName="level" presStyleLbl="node1" presStyleIdx="2" presStyleCnt="3">
        <dgm:presLayoutVars>
          <dgm:chMax val="1"/>
          <dgm:bulletEnabled val="1"/>
        </dgm:presLayoutVars>
      </dgm:prSet>
      <dgm:spPr/>
    </dgm:pt>
    <dgm:pt modelId="{62741359-5A6E-4F7E-966C-2774E7DEE9A1}" type="pres">
      <dgm:prSet presAssocID="{3B19EE27-E5D6-4E88-A6DF-02B7E76054D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CC72DA5-8169-4CAF-AC53-7BEE20FCEF8C}" type="presOf" srcId="{3B19EE27-E5D6-4E88-A6DF-02B7E76054DE}" destId="{8F257496-B9B5-42E5-8211-311AFCFF61B8}" srcOrd="0" destOrd="0" presId="urn:microsoft.com/office/officeart/2005/8/layout/pyramid1"/>
    <dgm:cxn modelId="{FCF9B333-5CFA-40CD-A89A-3CB1FC574F7E}" type="presOf" srcId="{EFFCA21D-E993-486C-A77A-C35E79C1F24A}" destId="{74AC2F4F-3B1F-4548-A7F9-BA62E58EE358}" srcOrd="1" destOrd="0" presId="urn:microsoft.com/office/officeart/2005/8/layout/pyramid1"/>
    <dgm:cxn modelId="{15D64923-B819-4B41-99C7-F4BDC1A06CC6}" type="presOf" srcId="{354AD2EA-8E0E-419E-B443-2EA786EE8951}" destId="{1AB8DBE2-4E54-499A-A910-B0C3314899B4}" srcOrd="0" destOrd="0" presId="urn:microsoft.com/office/officeart/2005/8/layout/pyramid1"/>
    <dgm:cxn modelId="{C59ACD39-EA0A-427B-A70F-1EB5B14FCDE4}" srcId="{C9CFBF4D-C28D-47DE-8CA2-096FB791C754}" destId="{3B19EE27-E5D6-4E88-A6DF-02B7E76054DE}" srcOrd="2" destOrd="0" parTransId="{50C66DA9-FCA0-4BD7-AFF1-ADBEFCF884F2}" sibTransId="{6E8F14A4-BE39-46EB-A144-E0B6FF819E09}"/>
    <dgm:cxn modelId="{A5C3229B-CFD5-4F08-BB04-9CE4C12A7798}" type="presOf" srcId="{C9CFBF4D-C28D-47DE-8CA2-096FB791C754}" destId="{B75FD594-FE42-42E7-A17F-D3754AE99E3D}" srcOrd="0" destOrd="0" presId="urn:microsoft.com/office/officeart/2005/8/layout/pyramid1"/>
    <dgm:cxn modelId="{036570A5-BB1F-4CE8-965A-9DD843073081}" type="presOf" srcId="{3B19EE27-E5D6-4E88-A6DF-02B7E76054DE}" destId="{62741359-5A6E-4F7E-966C-2774E7DEE9A1}" srcOrd="1" destOrd="0" presId="urn:microsoft.com/office/officeart/2005/8/layout/pyramid1"/>
    <dgm:cxn modelId="{279BEF68-62E2-40D9-8747-DBBE4BAE5EF5}" type="presOf" srcId="{354AD2EA-8E0E-419E-B443-2EA786EE8951}" destId="{20262FAA-D067-4555-984E-4867883CFC60}" srcOrd="1" destOrd="0" presId="urn:microsoft.com/office/officeart/2005/8/layout/pyramid1"/>
    <dgm:cxn modelId="{E14429D6-988C-4FFC-A050-F558CC5A5E03}" srcId="{C9CFBF4D-C28D-47DE-8CA2-096FB791C754}" destId="{EFFCA21D-E993-486C-A77A-C35E79C1F24A}" srcOrd="0" destOrd="0" parTransId="{9A8E96DE-8807-4118-BCFB-178FB4442E3A}" sibTransId="{A53FF0EA-8B03-48DC-9C5B-3E2C93D07DDA}"/>
    <dgm:cxn modelId="{6852319B-9682-4D65-AF4D-4B276C07AB21}" srcId="{C9CFBF4D-C28D-47DE-8CA2-096FB791C754}" destId="{354AD2EA-8E0E-419E-B443-2EA786EE8951}" srcOrd="1" destOrd="0" parTransId="{25D0075E-F4B0-490E-AE57-6E6ECA35508C}" sibTransId="{7048E391-3151-4B9F-94DF-F3A25BCF3CFB}"/>
    <dgm:cxn modelId="{8208C60F-D29A-4510-9464-964C7EB8C98C}" type="presOf" srcId="{EFFCA21D-E993-486C-A77A-C35E79C1F24A}" destId="{837610D4-529E-4F6F-8FE5-E23167E0F268}" srcOrd="0" destOrd="0" presId="urn:microsoft.com/office/officeart/2005/8/layout/pyramid1"/>
    <dgm:cxn modelId="{EC7C314A-5E40-4F49-893E-76740B97AB62}" type="presParOf" srcId="{B75FD594-FE42-42E7-A17F-D3754AE99E3D}" destId="{2B6D684D-B6C5-4D7B-9DDC-3C239CB1F612}" srcOrd="0" destOrd="0" presId="urn:microsoft.com/office/officeart/2005/8/layout/pyramid1"/>
    <dgm:cxn modelId="{29948D39-E55E-4C32-A64C-14A20BF583A5}" type="presParOf" srcId="{2B6D684D-B6C5-4D7B-9DDC-3C239CB1F612}" destId="{837610D4-529E-4F6F-8FE5-E23167E0F268}" srcOrd="0" destOrd="0" presId="urn:microsoft.com/office/officeart/2005/8/layout/pyramid1"/>
    <dgm:cxn modelId="{7DEE8038-046D-4E58-8F80-716155D018A2}" type="presParOf" srcId="{2B6D684D-B6C5-4D7B-9DDC-3C239CB1F612}" destId="{74AC2F4F-3B1F-4548-A7F9-BA62E58EE358}" srcOrd="1" destOrd="0" presId="urn:microsoft.com/office/officeart/2005/8/layout/pyramid1"/>
    <dgm:cxn modelId="{5D190A46-4C73-4B99-9E59-822D2D2D22CC}" type="presParOf" srcId="{B75FD594-FE42-42E7-A17F-D3754AE99E3D}" destId="{E984CB5C-10FB-43CD-94D7-C978E7151EB5}" srcOrd="1" destOrd="0" presId="urn:microsoft.com/office/officeart/2005/8/layout/pyramid1"/>
    <dgm:cxn modelId="{5C054251-0931-415A-B4F6-4814B91AF8B2}" type="presParOf" srcId="{E984CB5C-10FB-43CD-94D7-C978E7151EB5}" destId="{1AB8DBE2-4E54-499A-A910-B0C3314899B4}" srcOrd="0" destOrd="0" presId="urn:microsoft.com/office/officeart/2005/8/layout/pyramid1"/>
    <dgm:cxn modelId="{70017985-CCE9-4539-B475-6EA8C05533BD}" type="presParOf" srcId="{E984CB5C-10FB-43CD-94D7-C978E7151EB5}" destId="{20262FAA-D067-4555-984E-4867883CFC60}" srcOrd="1" destOrd="0" presId="urn:microsoft.com/office/officeart/2005/8/layout/pyramid1"/>
    <dgm:cxn modelId="{9127196B-B9D4-4CEE-91B3-E3A4D3FB1455}" type="presParOf" srcId="{B75FD594-FE42-42E7-A17F-D3754AE99E3D}" destId="{1A745A2A-4D4E-46E3-88DB-9C5712B26E4A}" srcOrd="2" destOrd="0" presId="urn:microsoft.com/office/officeart/2005/8/layout/pyramid1"/>
    <dgm:cxn modelId="{F05310A2-9864-45A8-86B6-33FF9E948609}" type="presParOf" srcId="{1A745A2A-4D4E-46E3-88DB-9C5712B26E4A}" destId="{8F257496-B9B5-42E5-8211-311AFCFF61B8}" srcOrd="0" destOrd="0" presId="urn:microsoft.com/office/officeart/2005/8/layout/pyramid1"/>
    <dgm:cxn modelId="{2C3E5EF0-9D99-46DE-8043-110C59977751}" type="presParOf" srcId="{1A745A2A-4D4E-46E3-88DB-9C5712B26E4A}" destId="{62741359-5A6E-4F7E-966C-2774E7DEE9A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610D4-529E-4F6F-8FE5-E23167E0F268}">
      <dsp:nvSpPr>
        <dsp:cNvPr id="0" name=""/>
        <dsp:cNvSpPr/>
      </dsp:nvSpPr>
      <dsp:spPr>
        <a:xfrm>
          <a:off x="1783147" y="0"/>
          <a:ext cx="1783147" cy="933362"/>
        </a:xfrm>
        <a:prstGeom prst="trapezoid">
          <a:avLst>
            <a:gd name="adj" fmla="val 95523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Why</a:t>
          </a:r>
          <a:endParaRPr lang="zh-CN" altLang="en-US" sz="4700" kern="1200" dirty="0"/>
        </a:p>
      </dsp:txBody>
      <dsp:txXfrm>
        <a:off x="1783147" y="0"/>
        <a:ext cx="1783147" cy="933362"/>
      </dsp:txXfrm>
    </dsp:sp>
    <dsp:sp modelId="{1AB8DBE2-4E54-499A-A910-B0C3314899B4}">
      <dsp:nvSpPr>
        <dsp:cNvPr id="0" name=""/>
        <dsp:cNvSpPr/>
      </dsp:nvSpPr>
      <dsp:spPr>
        <a:xfrm>
          <a:off x="891573" y="933362"/>
          <a:ext cx="3566295" cy="933362"/>
        </a:xfrm>
        <a:prstGeom prst="trapezoid">
          <a:avLst>
            <a:gd name="adj" fmla="val 95523"/>
          </a:avLst>
        </a:prstGeom>
        <a:solidFill>
          <a:schemeClr val="accent4">
            <a:shade val="80000"/>
            <a:hueOff val="-256642"/>
            <a:satOff val="0"/>
            <a:lumOff val="169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What</a:t>
          </a:r>
          <a:endParaRPr lang="zh-CN" altLang="en-US" sz="4700" kern="1200" dirty="0"/>
        </a:p>
      </dsp:txBody>
      <dsp:txXfrm>
        <a:off x="1515675" y="933362"/>
        <a:ext cx="2318091" cy="933362"/>
      </dsp:txXfrm>
    </dsp:sp>
    <dsp:sp modelId="{8F257496-B9B5-42E5-8211-311AFCFF61B8}">
      <dsp:nvSpPr>
        <dsp:cNvPr id="0" name=""/>
        <dsp:cNvSpPr/>
      </dsp:nvSpPr>
      <dsp:spPr>
        <a:xfrm>
          <a:off x="0" y="1866724"/>
          <a:ext cx="5349443" cy="933362"/>
        </a:xfrm>
        <a:prstGeom prst="trapezoid">
          <a:avLst>
            <a:gd name="adj" fmla="val 95523"/>
          </a:avLst>
        </a:prstGeom>
        <a:solidFill>
          <a:schemeClr val="accent4">
            <a:shade val="80000"/>
            <a:hueOff val="-513283"/>
            <a:satOff val="0"/>
            <a:lumOff val="33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How</a:t>
          </a:r>
          <a:endParaRPr lang="zh-CN" altLang="en-US" sz="4700" kern="1200" dirty="0"/>
        </a:p>
      </dsp:txBody>
      <dsp:txXfrm>
        <a:off x="936152" y="1866724"/>
        <a:ext cx="3477137" cy="933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79C78-A6F9-4F65-92EE-DBD3449591CD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CF1E0-DE29-4263-90E2-E5C4CAEED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0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17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41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693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72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9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70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70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172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7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72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77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977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396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54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411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41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41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41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41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CF1E0-DE29-4263-90E2-E5C4CAEED6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4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46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44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4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82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678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88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8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7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62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96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56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4C2CC">
                <a:alpha val="50000"/>
              </a:srgb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8DDA8-7BF5-4597-ABB5-6E8A7C8CE00E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514E6-2F4A-4804-9890-4992EF18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78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.emf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png"/><Relationship Id="rId17" Type="http://schemas.openxmlformats.org/officeDocument/2006/relationships/image" Target="../media/image6.emf"/><Relationship Id="rId2" Type="http://schemas.openxmlformats.org/officeDocument/2006/relationships/tags" Target="../tags/tag3.xml"/><Relationship Id="rId16" Type="http://schemas.openxmlformats.org/officeDocument/2006/relationships/image" Target="../media/image5.emf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6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tags" Target="../tags/tag22.xml"/><Relationship Id="rId7" Type="http://schemas.openxmlformats.org/officeDocument/2006/relationships/image" Target="../media/image38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7.jpeg"/><Relationship Id="rId11" Type="http://schemas.openxmlformats.org/officeDocument/2006/relationships/image" Target="../media/image42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41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5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emf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.em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emf"/><Relationship Id="rId3" Type="http://schemas.openxmlformats.org/officeDocument/2006/relationships/tags" Target="../tags/tag16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3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.emf"/><Relationship Id="rId5" Type="http://schemas.openxmlformats.org/officeDocument/2006/relationships/tags" Target="../tags/tag18.xml"/><Relationship Id="rId10" Type="http://schemas.openxmlformats.org/officeDocument/2006/relationships/image" Target="../media/image11.emf"/><Relationship Id="rId4" Type="http://schemas.openxmlformats.org/officeDocument/2006/relationships/tags" Target="../tags/tag17.xml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8.emf"/><Relationship Id="rId3" Type="http://schemas.openxmlformats.org/officeDocument/2006/relationships/tags" Target="../tags/tag25.xml"/><Relationship Id="rId7" Type="http://schemas.openxmlformats.org/officeDocument/2006/relationships/notesSlide" Target="../notesSlides/notesSlide43.xml"/><Relationship Id="rId12" Type="http://schemas.openxmlformats.org/officeDocument/2006/relationships/image" Target="../media/image87.e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86.emf"/><Relationship Id="rId5" Type="http://schemas.openxmlformats.org/officeDocument/2006/relationships/tags" Target="../tags/tag27.xml"/><Relationship Id="rId10" Type="http://schemas.openxmlformats.org/officeDocument/2006/relationships/image" Target="../media/image85.emf"/><Relationship Id="rId4" Type="http://schemas.openxmlformats.org/officeDocument/2006/relationships/tags" Target="../tags/tag26.xml"/><Relationship Id="rId9" Type="http://schemas.openxmlformats.org/officeDocument/2006/relationships/image" Target="../media/image84.emf"/><Relationship Id="rId14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7" y="1873625"/>
            <a:ext cx="6766377" cy="49251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788850" y="220876"/>
            <a:ext cx="5170351" cy="4444867"/>
          </a:xfrm>
          <a:prstGeom prst="rect">
            <a:avLst/>
          </a:prstGeom>
        </p:spPr>
      </p:pic>
      <p:sp>
        <p:nvSpPr>
          <p:cNvPr id="8" name="PA_文本框 7"/>
          <p:cNvSpPr txBox="1"/>
          <p:nvPr>
            <p:custDataLst>
              <p:tags r:id="rId2"/>
            </p:custDataLst>
          </p:nvPr>
        </p:nvSpPr>
        <p:spPr>
          <a:xfrm>
            <a:off x="6424575" y="942384"/>
            <a:ext cx="393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7030A0"/>
                </a:solidFill>
                <a:latin typeface="+mn-ea"/>
              </a:rPr>
              <a:t>思维导图</a:t>
            </a:r>
            <a:endParaRPr lang="zh-CN" altLang="en-US" sz="5400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" name="PA_文本框 8"/>
          <p:cNvSpPr txBox="1"/>
          <p:nvPr>
            <p:custDataLst>
              <p:tags r:id="rId3"/>
            </p:custDataLst>
          </p:nvPr>
        </p:nvSpPr>
        <p:spPr>
          <a:xfrm>
            <a:off x="5655542" y="2037505"/>
            <a:ext cx="598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7030A0"/>
                </a:solidFill>
              </a:rPr>
              <a:t>提升效率、提升收入、提升格局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0" name="PA_文本框 9"/>
          <p:cNvSpPr txBox="1"/>
          <p:nvPr>
            <p:custDataLst>
              <p:tags r:id="rId4"/>
            </p:custDataLst>
          </p:nvPr>
        </p:nvSpPr>
        <p:spPr>
          <a:xfrm>
            <a:off x="6282275" y="2885092"/>
            <a:ext cx="393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方正盛世楷书简体 标" panose="03060502040402020804" pitchFamily="66" charset="-122"/>
                <a:ea typeface="方正盛世楷书简体 标" panose="03060502040402020804" pitchFamily="66" charset="-122"/>
              </a:rPr>
              <a:t>浙江东驰科技有限公司</a:t>
            </a:r>
            <a:endParaRPr lang="en-US" altLang="zh-CN" sz="2400" dirty="0" smtClean="0">
              <a:latin typeface="方正盛世楷书简体 标" panose="03060502040402020804" pitchFamily="66" charset="-122"/>
              <a:ea typeface="方正盛世楷书简体 标" panose="03060502040402020804" pitchFamily="66" charset="-122"/>
            </a:endParaRPr>
          </a:p>
          <a:p>
            <a:pPr algn="ctr"/>
            <a:r>
              <a:rPr lang="zh-CN" altLang="en-US" sz="2000" dirty="0" smtClean="0">
                <a:latin typeface="方正盛世楷书简体 标" panose="03060502040402020804" pitchFamily="66" charset="-122"/>
                <a:ea typeface="方正盛世楷书简体 标" panose="03060502040402020804" pitchFamily="66" charset="-122"/>
              </a:rPr>
              <a:t>李建祥</a:t>
            </a:r>
            <a:endParaRPr lang="zh-CN" altLang="en-US" sz="2000" dirty="0">
              <a:latin typeface="方正盛世楷书简体 标" panose="03060502040402020804" pitchFamily="66" charset="-122"/>
              <a:ea typeface="方正盛世楷书简体 标" panose="03060502040402020804" pitchFamily="66" charset="-122"/>
            </a:endParaRPr>
          </a:p>
        </p:txBody>
      </p:sp>
      <p:cxnSp>
        <p:nvCxnSpPr>
          <p:cNvPr id="12" name="PA_直接连接符 11"/>
          <p:cNvCxnSpPr/>
          <p:nvPr>
            <p:custDataLst>
              <p:tags r:id="rId5"/>
            </p:custDataLst>
          </p:nvPr>
        </p:nvCxnSpPr>
        <p:spPr>
          <a:xfrm>
            <a:off x="6818267" y="2665369"/>
            <a:ext cx="3527991" cy="0"/>
          </a:xfrm>
          <a:prstGeom prst="line">
            <a:avLst/>
          </a:prstGeom>
          <a:ln w="127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A_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 rot="19506534">
            <a:off x="5579504" y="3489837"/>
            <a:ext cx="736945" cy="1297904"/>
          </a:xfrm>
          <a:prstGeom prst="rect">
            <a:avLst/>
          </a:prstGeom>
        </p:spPr>
      </p:pic>
      <p:pic>
        <p:nvPicPr>
          <p:cNvPr id="24" name="PA_图片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072619" y="369709"/>
            <a:ext cx="902079" cy="885825"/>
          </a:xfrm>
          <a:prstGeom prst="rect">
            <a:avLst/>
          </a:prstGeom>
        </p:spPr>
      </p:pic>
      <p:pic>
        <p:nvPicPr>
          <p:cNvPr id="25" name="PA_图片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 rot="1691376">
            <a:off x="11172331" y="295179"/>
            <a:ext cx="577557" cy="1047362"/>
          </a:xfrm>
          <a:prstGeom prst="rect">
            <a:avLst/>
          </a:prstGeom>
        </p:spPr>
      </p:pic>
      <p:pic>
        <p:nvPicPr>
          <p:cNvPr id="18" name="PA_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049269" y="4340602"/>
            <a:ext cx="2913750" cy="23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3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05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115" y="3858239"/>
            <a:ext cx="2677500" cy="2756250"/>
          </a:xfrm>
          <a:prstGeom prst="rect">
            <a:avLst/>
          </a:prstGeom>
        </p:spPr>
      </p:pic>
      <p:sp>
        <p:nvSpPr>
          <p:cNvPr id="11" name="文本框 23"/>
          <p:cNvSpPr txBox="1"/>
          <p:nvPr/>
        </p:nvSpPr>
        <p:spPr>
          <a:xfrm>
            <a:off x="3225800" y="5434422"/>
            <a:ext cx="8729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C00000"/>
                </a:solidFill>
                <a:latin typeface="+mn-ea"/>
              </a:rPr>
              <a:t>问题思考：老板明晚要招待几个重要客户，</a:t>
            </a:r>
            <a:endParaRPr lang="en-US" altLang="zh-CN" sz="2800" dirty="0" smtClean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zh-CN" sz="2800" dirty="0" smtClean="0">
                <a:solidFill>
                  <a:srgbClr val="C00000"/>
                </a:solidFill>
                <a:latin typeface="+mn-ea"/>
              </a:rPr>
              <a:t>           </a:t>
            </a:r>
            <a:r>
              <a:rPr lang="zh-CN" altLang="en-US" sz="2800" dirty="0" smtClean="0">
                <a:solidFill>
                  <a:srgbClr val="C00000"/>
                </a:solidFill>
                <a:latin typeface="+mn-ea"/>
              </a:rPr>
              <a:t>让你去张罗这件事，此刻你的思考是什么？</a:t>
            </a:r>
            <a:endParaRPr lang="zh-CN" altLang="en-US" sz="28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0070C0"/>
                </a:solidFill>
                <a:latin typeface="+mn-ea"/>
              </a:rPr>
              <a:t>效果</a:t>
            </a:r>
            <a:endParaRPr lang="en-US" altLang="zh-CN" sz="4400" dirty="0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04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20009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823" y="5201871"/>
            <a:ext cx="2340000" cy="1451250"/>
          </a:xfrm>
          <a:prstGeom prst="rect">
            <a:avLst/>
          </a:prstGeom>
        </p:spPr>
      </p:pic>
      <p:sp>
        <p:nvSpPr>
          <p:cNvPr id="30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609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" y="1301174"/>
            <a:ext cx="6810375" cy="5467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"/>
          <p:cNvSpPr txBox="1"/>
          <p:nvPr/>
        </p:nvSpPr>
        <p:spPr>
          <a:xfrm>
            <a:off x="86157" y="108400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+mn-ea"/>
              </a:rPr>
              <a:t>作用</a:t>
            </a:r>
            <a:endParaRPr lang="en-US" altLang="zh-CN" sz="4400" dirty="0" smtClean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67" y="108399"/>
            <a:ext cx="6037812" cy="28803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23"/>
          <p:cNvSpPr txBox="1"/>
          <p:nvPr/>
        </p:nvSpPr>
        <p:spPr>
          <a:xfrm>
            <a:off x="6781801" y="3648805"/>
            <a:ext cx="5223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200" dirty="0" smtClean="0">
                <a:solidFill>
                  <a:srgbClr val="FF0000"/>
                </a:solidFill>
                <a:latin typeface="+mn-ea"/>
              </a:rPr>
              <a:t>思维导图能帮助我们思考得更透彻、更扎实、更有效</a:t>
            </a:r>
            <a:endParaRPr lang="en-US" altLang="zh-CN" sz="3200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953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86157" y="108400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+mn-ea"/>
              </a:rPr>
              <a:t>流派</a:t>
            </a:r>
            <a:endParaRPr lang="en-US" altLang="zh-CN" sz="4400" dirty="0" smtClean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993" y="5387288"/>
            <a:ext cx="1530000" cy="136125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66" y="108400"/>
            <a:ext cx="7754255" cy="6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53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298464"/>
            <a:ext cx="7513641" cy="3559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528733" cy="412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2"/>
          <p:cNvSpPr txBox="1"/>
          <p:nvPr/>
        </p:nvSpPr>
        <p:spPr>
          <a:xfrm>
            <a:off x="989687" y="5261005"/>
            <a:ext cx="3683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00B050"/>
                </a:solidFill>
                <a:latin typeface="+mn-ea"/>
              </a:rPr>
              <a:t>逻辑流派 </a:t>
            </a:r>
            <a:r>
              <a:rPr lang="en-US" altLang="zh-CN" sz="4400" dirty="0" smtClean="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</a:t>
            </a:r>
            <a:endParaRPr lang="zh-CN" altLang="en-US" sz="44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文本框 12"/>
          <p:cNvSpPr txBox="1"/>
          <p:nvPr/>
        </p:nvSpPr>
        <p:spPr>
          <a:xfrm>
            <a:off x="5985020" y="1298605"/>
            <a:ext cx="3683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 </a:t>
            </a:r>
            <a:r>
              <a:rPr lang="zh-CN" altLang="en-US" sz="4400" dirty="0" smtClean="0">
                <a:solidFill>
                  <a:srgbClr val="00B050"/>
                </a:solidFill>
                <a:latin typeface="+mn-ea"/>
              </a:rPr>
              <a:t>绘画流派</a:t>
            </a:r>
            <a:endParaRPr lang="zh-CN" altLang="en-US" sz="44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953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80" y="5572194"/>
            <a:ext cx="2070000" cy="9900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55" y="866682"/>
            <a:ext cx="789622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6"/>
          <p:cNvSpPr txBox="1"/>
          <p:nvPr/>
        </p:nvSpPr>
        <p:spPr>
          <a:xfrm>
            <a:off x="86156" y="108400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+mn-ea"/>
              </a:rPr>
              <a:t>我</a:t>
            </a:r>
            <a:r>
              <a:rPr lang="zh-CN" altLang="en-US" sz="4400" dirty="0" smtClean="0">
                <a:solidFill>
                  <a:srgbClr val="0070C0"/>
                </a:solidFill>
                <a:latin typeface="+mn-ea"/>
              </a:rPr>
              <a:t>的第一张思维导图</a:t>
            </a:r>
            <a:endParaRPr lang="en-US" altLang="zh-CN" sz="440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0" name="文本框 12"/>
          <p:cNvSpPr txBox="1"/>
          <p:nvPr/>
        </p:nvSpPr>
        <p:spPr>
          <a:xfrm>
            <a:off x="763489" y="5963630"/>
            <a:ext cx="9989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7030A0"/>
                </a:solidFill>
                <a:latin typeface="+mn-ea"/>
              </a:rPr>
              <a:t>动手：绘制一张 个人简历 的思维导图</a:t>
            </a:r>
            <a:endParaRPr lang="zh-CN" altLang="en-US" sz="4000" dirty="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436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1961"/>
            <a:ext cx="10085916" cy="600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89250"/>
            <a:ext cx="1845000" cy="1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6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 b="6272"/>
          <a:stretch/>
        </p:blipFill>
        <p:spPr>
          <a:xfrm>
            <a:off x="-11374" y="0"/>
            <a:ext cx="12214745" cy="687079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371" y="12794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27500" y="3659415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mtClean="0">
                <a:latin typeface="+mn-ea"/>
              </a:rPr>
              <a:t>第</a:t>
            </a:r>
            <a:r>
              <a:rPr lang="zh-CN" altLang="en-US" sz="3600">
                <a:latin typeface="+mn-ea"/>
              </a:rPr>
              <a:t>二</a:t>
            </a:r>
            <a:r>
              <a:rPr lang="zh-CN" altLang="en-US" sz="3600" smtClean="0">
                <a:latin typeface="+mn-ea"/>
              </a:rPr>
              <a:t>部分</a:t>
            </a:r>
            <a:endParaRPr lang="zh-CN" altLang="en-US" sz="3600">
              <a:latin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324350" y="4419294"/>
            <a:ext cx="3543300" cy="1120376"/>
            <a:chOff x="4324350" y="4419294"/>
            <a:chExt cx="3543300" cy="1120376"/>
          </a:xfrm>
        </p:grpSpPr>
        <p:sp>
          <p:nvSpPr>
            <p:cNvPr id="8" name="文本框 7"/>
            <p:cNvSpPr txBox="1"/>
            <p:nvPr/>
          </p:nvSpPr>
          <p:spPr>
            <a:xfrm>
              <a:off x="4324350" y="4419294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mtClean="0"/>
                <a:t>PART TWO</a:t>
              </a:r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85733" y="5078005"/>
              <a:ext cx="32342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 smtClean="0"/>
                <a:t>上篇 </a:t>
              </a:r>
              <a:r>
                <a:rPr lang="en-US" altLang="zh-CN" sz="2400" dirty="0" smtClean="0"/>
                <a:t>– </a:t>
              </a:r>
              <a:r>
                <a:rPr lang="zh-CN" altLang="en-US" sz="2400" dirty="0" smtClean="0"/>
                <a:t>高效工作篇</a:t>
              </a:r>
              <a:endParaRPr lang="zh-CN" altLang="en-US" sz="2400" dirty="0"/>
            </a:p>
          </p:txBody>
        </p:sp>
      </p:grpSp>
      <p:pic>
        <p:nvPicPr>
          <p:cNvPr id="10" name="PA_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22996" y="889425"/>
            <a:ext cx="1957500" cy="1620000"/>
          </a:xfrm>
          <a:prstGeom prst="rect">
            <a:avLst/>
          </a:prstGeom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425625" y="1395300"/>
            <a:ext cx="1755000" cy="13725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83310" y="663873"/>
            <a:ext cx="1755000" cy="164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7650" y="4419294"/>
            <a:ext cx="2463750" cy="167625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0377714" y="5413829"/>
            <a:ext cx="1059543" cy="740228"/>
            <a:chOff x="10377714" y="5413829"/>
            <a:chExt cx="1059543" cy="740228"/>
          </a:xfrm>
        </p:grpSpPr>
        <p:sp>
          <p:nvSpPr>
            <p:cNvPr id="14" name="任意多边形 13"/>
            <p:cNvSpPr/>
            <p:nvPr/>
          </p:nvSpPr>
          <p:spPr>
            <a:xfrm>
              <a:off x="10435771" y="5413829"/>
              <a:ext cx="1001486" cy="349175"/>
            </a:xfrm>
            <a:custGeom>
              <a:avLst/>
              <a:gdLst>
                <a:gd name="connsiteX0" fmla="*/ 0 w 1001486"/>
                <a:gd name="connsiteY0" fmla="*/ 0 h 349175"/>
                <a:gd name="connsiteX1" fmla="*/ 841829 w 1001486"/>
                <a:gd name="connsiteY1" fmla="*/ 319314 h 349175"/>
                <a:gd name="connsiteX2" fmla="*/ 1001486 w 1001486"/>
                <a:gd name="connsiteY2" fmla="*/ 333828 h 34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486" h="349175">
                  <a:moveTo>
                    <a:pt x="0" y="0"/>
                  </a:moveTo>
                  <a:cubicBezTo>
                    <a:pt x="337457" y="131838"/>
                    <a:pt x="674915" y="263676"/>
                    <a:pt x="841829" y="319314"/>
                  </a:cubicBezTo>
                  <a:cubicBezTo>
                    <a:pt x="1008743" y="374952"/>
                    <a:pt x="921658" y="336247"/>
                    <a:pt x="1001486" y="33382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0377714" y="5660571"/>
              <a:ext cx="1030515" cy="493486"/>
            </a:xfrm>
            <a:custGeom>
              <a:avLst/>
              <a:gdLst>
                <a:gd name="connsiteX0" fmla="*/ 0 w 1030515"/>
                <a:gd name="connsiteY0" fmla="*/ 0 h 493486"/>
                <a:gd name="connsiteX1" fmla="*/ 537029 w 1030515"/>
                <a:gd name="connsiteY1" fmla="*/ 232229 h 493486"/>
                <a:gd name="connsiteX2" fmla="*/ 1030515 w 1030515"/>
                <a:gd name="connsiteY2" fmla="*/ 493486 h 49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0515" h="493486">
                  <a:moveTo>
                    <a:pt x="0" y="0"/>
                  </a:moveTo>
                  <a:cubicBezTo>
                    <a:pt x="182638" y="74990"/>
                    <a:pt x="365277" y="149981"/>
                    <a:pt x="537029" y="232229"/>
                  </a:cubicBezTo>
                  <a:cubicBezTo>
                    <a:pt x="708782" y="314477"/>
                    <a:pt x="869648" y="403981"/>
                    <a:pt x="1030515" y="49348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" y="3394669"/>
            <a:ext cx="4400550" cy="3390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44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6"/>
          <p:cNvSpPr txBox="1"/>
          <p:nvPr/>
        </p:nvSpPr>
        <p:spPr>
          <a:xfrm>
            <a:off x="86156" y="108400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作出高效决策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8" name="文本框 6"/>
          <p:cNvSpPr txBox="1"/>
          <p:nvPr/>
        </p:nvSpPr>
        <p:spPr>
          <a:xfrm>
            <a:off x="296215" y="1158410"/>
            <a:ext cx="4031857" cy="4524315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+mn-ea"/>
              </a:rPr>
              <a:t>案例分析：</a:t>
            </a:r>
            <a:endParaRPr lang="en-US" altLang="zh-CN" sz="2400" dirty="0" smtClean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 </a:t>
            </a:r>
            <a:r>
              <a:rPr lang="zh-CN" altLang="en-US" sz="2400" dirty="0" smtClean="0">
                <a:solidFill>
                  <a:srgbClr val="0070C0"/>
                </a:solidFill>
                <a:latin typeface="+mn-ea"/>
              </a:rPr>
              <a:t>    </a:t>
            </a:r>
            <a:r>
              <a:rPr lang="zh-CN" altLang="en-US" sz="2400" dirty="0" smtClean="0">
                <a:solidFill>
                  <a:srgbClr val="0070C0"/>
                </a:solidFill>
                <a:latin typeface="+mn-ea"/>
              </a:rPr>
              <a:t>路人甲在某婚纱摄影公司工作一年多，感觉没什么前途。她想辞职去创业，又担心自己的能力和资源还不足。想去考研，又担心考不上。每天都生活在这种纠结中，非常痛苦。</a:t>
            </a:r>
            <a:endParaRPr lang="zh-CN" altLang="en-US" sz="24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572001" y="2874433"/>
            <a:ext cx="762000" cy="702733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490529"/>
            <a:ext cx="6469592" cy="31206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本框 12"/>
          <p:cNvSpPr txBox="1"/>
          <p:nvPr/>
        </p:nvSpPr>
        <p:spPr>
          <a:xfrm>
            <a:off x="4453466" y="4611231"/>
            <a:ext cx="7738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rgbClr val="7030A0"/>
                </a:solidFill>
                <a:latin typeface="+mn-ea"/>
              </a:rPr>
              <a:t>    如果能把某个问题清清楚楚的下下来，那这个问题就已经解决了一半了。</a:t>
            </a:r>
            <a:endParaRPr lang="en-US" altLang="zh-CN" sz="3200" dirty="0" smtClean="0">
              <a:solidFill>
                <a:srgbClr val="7030A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zh-CN" sz="3200" dirty="0" smtClean="0">
                <a:solidFill>
                  <a:srgbClr val="7030A0"/>
                </a:solidFill>
                <a:latin typeface="+mn-ea"/>
              </a:rPr>
              <a:t>                          -- </a:t>
            </a:r>
            <a:r>
              <a:rPr lang="zh-CN" altLang="en-US" sz="3200" dirty="0" smtClean="0">
                <a:solidFill>
                  <a:srgbClr val="7030A0"/>
                </a:solidFill>
                <a:latin typeface="+mn-ea"/>
              </a:rPr>
              <a:t>吉德林法则</a:t>
            </a:r>
            <a:endParaRPr lang="zh-CN" altLang="en-US" sz="3200" dirty="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502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6"/>
          <p:cNvSpPr txBox="1"/>
          <p:nvPr/>
        </p:nvSpPr>
        <p:spPr>
          <a:xfrm>
            <a:off x="86156" y="108400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作出高效决策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809625"/>
            <a:ext cx="11206691" cy="596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55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CEC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6"/>
          <p:cNvSpPr txBox="1"/>
          <p:nvPr/>
        </p:nvSpPr>
        <p:spPr>
          <a:xfrm>
            <a:off x="59269" y="83390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+mn-ea"/>
              </a:rPr>
              <a:t>仪式</a:t>
            </a:r>
            <a:endParaRPr lang="en-US" altLang="zh-CN" sz="440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7" name="文本框 6"/>
          <p:cNvSpPr txBox="1"/>
          <p:nvPr/>
        </p:nvSpPr>
        <p:spPr>
          <a:xfrm>
            <a:off x="1837267" y="1920657"/>
            <a:ext cx="9448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0070C0"/>
                </a:solidFill>
                <a:latin typeface="+mn-ea"/>
              </a:rPr>
              <a:t>一、看一段三分钟的视频；</a:t>
            </a:r>
            <a:endParaRPr lang="en-US" altLang="zh-CN" sz="4800" dirty="0" smtClean="0">
              <a:solidFill>
                <a:srgbClr val="0070C0"/>
              </a:solidFill>
              <a:latin typeface="+mn-ea"/>
            </a:endParaRPr>
          </a:p>
          <a:p>
            <a:endParaRPr lang="en-US" altLang="zh-CN" sz="4800" dirty="0">
              <a:solidFill>
                <a:srgbClr val="0070C0"/>
              </a:solidFill>
              <a:latin typeface="+mn-ea"/>
            </a:endParaRPr>
          </a:p>
          <a:p>
            <a:r>
              <a:rPr lang="zh-CN" altLang="en-US" sz="4800" dirty="0" smtClean="0">
                <a:solidFill>
                  <a:srgbClr val="0070C0"/>
                </a:solidFill>
                <a:latin typeface="+mn-ea"/>
              </a:rPr>
              <a:t>二、做一个折纸小游戏；</a:t>
            </a:r>
            <a:endParaRPr lang="en-US" altLang="zh-CN" sz="4800" dirty="0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122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6"/>
          <p:cNvSpPr txBox="1"/>
          <p:nvPr/>
        </p:nvSpPr>
        <p:spPr>
          <a:xfrm>
            <a:off x="86156" y="108400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解决问题的金字塔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427" y="2838768"/>
            <a:ext cx="1076719" cy="2837193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4718710" y="3465615"/>
            <a:ext cx="2616041" cy="3346098"/>
          </a:xfrm>
          <a:custGeom>
            <a:avLst/>
            <a:gdLst>
              <a:gd name="connsiteX0" fmla="*/ 3744686 w 3744686"/>
              <a:gd name="connsiteY0" fmla="*/ 0 h 4789714"/>
              <a:gd name="connsiteX1" fmla="*/ 2496457 w 3744686"/>
              <a:gd name="connsiteY1" fmla="*/ 290285 h 4789714"/>
              <a:gd name="connsiteX2" fmla="*/ 1553028 w 3744686"/>
              <a:gd name="connsiteY2" fmla="*/ 856343 h 4789714"/>
              <a:gd name="connsiteX3" fmla="*/ 0 w 3744686"/>
              <a:gd name="connsiteY3" fmla="*/ 4789714 h 4789714"/>
              <a:gd name="connsiteX0" fmla="*/ 3744686 w 3744686"/>
              <a:gd name="connsiteY0" fmla="*/ 0 h 4789714"/>
              <a:gd name="connsiteX1" fmla="*/ 2496457 w 3744686"/>
              <a:gd name="connsiteY1" fmla="*/ 217714 h 4789714"/>
              <a:gd name="connsiteX2" fmla="*/ 1553028 w 3744686"/>
              <a:gd name="connsiteY2" fmla="*/ 856343 h 4789714"/>
              <a:gd name="connsiteX3" fmla="*/ 0 w 3744686"/>
              <a:gd name="connsiteY3" fmla="*/ 4789714 h 4789714"/>
              <a:gd name="connsiteX0" fmla="*/ 3744686 w 3744686"/>
              <a:gd name="connsiteY0" fmla="*/ 0 h 4789714"/>
              <a:gd name="connsiteX1" fmla="*/ 2496457 w 3744686"/>
              <a:gd name="connsiteY1" fmla="*/ 217714 h 4789714"/>
              <a:gd name="connsiteX2" fmla="*/ 1553028 w 3744686"/>
              <a:gd name="connsiteY2" fmla="*/ 856343 h 4789714"/>
              <a:gd name="connsiteX3" fmla="*/ 0 w 3744686"/>
              <a:gd name="connsiteY3" fmla="*/ 4789714 h 4789714"/>
              <a:gd name="connsiteX0" fmla="*/ 3744686 w 3744686"/>
              <a:gd name="connsiteY0" fmla="*/ 0 h 4789714"/>
              <a:gd name="connsiteX1" fmla="*/ 2496457 w 3744686"/>
              <a:gd name="connsiteY1" fmla="*/ 217714 h 4789714"/>
              <a:gd name="connsiteX2" fmla="*/ 1553028 w 3744686"/>
              <a:gd name="connsiteY2" fmla="*/ 856343 h 4789714"/>
              <a:gd name="connsiteX3" fmla="*/ 0 w 3744686"/>
              <a:gd name="connsiteY3" fmla="*/ 4789714 h 478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86" h="4789714">
                <a:moveTo>
                  <a:pt x="3744686" y="0"/>
                </a:moveTo>
                <a:cubicBezTo>
                  <a:pt x="3303209" y="73780"/>
                  <a:pt x="2832705" y="147561"/>
                  <a:pt x="2496457" y="217714"/>
                </a:cubicBezTo>
                <a:cubicBezTo>
                  <a:pt x="2160209" y="287867"/>
                  <a:pt x="1969104" y="94343"/>
                  <a:pt x="1553028" y="856343"/>
                </a:cubicBezTo>
                <a:cubicBezTo>
                  <a:pt x="1136952" y="1618343"/>
                  <a:pt x="220133" y="4148667"/>
                  <a:pt x="0" y="4789714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703609" y="3196278"/>
            <a:ext cx="3346098" cy="3493759"/>
          </a:xfrm>
          <a:custGeom>
            <a:avLst/>
            <a:gdLst>
              <a:gd name="connsiteX0" fmla="*/ 0 w 4789714"/>
              <a:gd name="connsiteY0" fmla="*/ 66223 h 5001081"/>
              <a:gd name="connsiteX1" fmla="*/ 1088572 w 4789714"/>
              <a:gd name="connsiteY1" fmla="*/ 95252 h 5001081"/>
              <a:gd name="connsiteX2" fmla="*/ 2554514 w 4789714"/>
              <a:gd name="connsiteY2" fmla="*/ 980623 h 5001081"/>
              <a:gd name="connsiteX3" fmla="*/ 4789714 w 4789714"/>
              <a:gd name="connsiteY3" fmla="*/ 5001081 h 500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4" h="5001081">
                <a:moveTo>
                  <a:pt x="0" y="66223"/>
                </a:moveTo>
                <a:cubicBezTo>
                  <a:pt x="331410" y="4537"/>
                  <a:pt x="662820" y="-57148"/>
                  <a:pt x="1088572" y="95252"/>
                </a:cubicBezTo>
                <a:cubicBezTo>
                  <a:pt x="1514324" y="247652"/>
                  <a:pt x="1937657" y="162985"/>
                  <a:pt x="2554514" y="980623"/>
                </a:cubicBezTo>
                <a:cubicBezTo>
                  <a:pt x="3171371" y="1798261"/>
                  <a:pt x="3980542" y="3399671"/>
                  <a:pt x="4789714" y="5001081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024380">
            <a:off x="6743309" y="573583"/>
            <a:ext cx="1243284" cy="2254613"/>
          </a:xfrm>
          <a:prstGeom prst="rect">
            <a:avLst/>
          </a:prstGeom>
        </p:spPr>
      </p:pic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504664592"/>
              </p:ext>
            </p:extLst>
          </p:nvPr>
        </p:nvGraphicFramePr>
        <p:xfrm>
          <a:off x="86155" y="1594114"/>
          <a:ext cx="5349443" cy="2800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直接箭头连接符 8"/>
          <p:cNvCxnSpPr/>
          <p:nvPr/>
        </p:nvCxnSpPr>
        <p:spPr>
          <a:xfrm flipV="1">
            <a:off x="3437467" y="2032000"/>
            <a:ext cx="939800" cy="16933"/>
          </a:xfrm>
          <a:prstGeom prst="straightConnector1">
            <a:avLst/>
          </a:prstGeom>
          <a:ln w="25400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6"/>
          <p:cNvSpPr txBox="1"/>
          <p:nvPr/>
        </p:nvSpPr>
        <p:spPr>
          <a:xfrm>
            <a:off x="4336415" y="1741898"/>
            <a:ext cx="73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7030A0"/>
                </a:solidFill>
                <a:latin typeface="+mn-ea"/>
              </a:rPr>
              <a:t>做一件事的理由、原因、目的、目标</a:t>
            </a:r>
            <a:endParaRPr lang="zh-CN" altLang="en-US" sz="3200" dirty="0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4248810" y="2986896"/>
            <a:ext cx="939800" cy="16933"/>
          </a:xfrm>
          <a:prstGeom prst="straightConnector1">
            <a:avLst/>
          </a:prstGeom>
          <a:ln w="25400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6"/>
          <p:cNvSpPr txBox="1"/>
          <p:nvPr/>
        </p:nvSpPr>
        <p:spPr>
          <a:xfrm>
            <a:off x="5335481" y="2694508"/>
            <a:ext cx="73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7030A0"/>
                </a:solidFill>
                <a:latin typeface="+mn-ea"/>
              </a:rPr>
              <a:t>我们要做的事</a:t>
            </a:r>
            <a:endParaRPr lang="zh-CN" altLang="en-US" sz="3200" dirty="0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5017981" y="3825096"/>
            <a:ext cx="939800" cy="16933"/>
          </a:xfrm>
          <a:prstGeom prst="straightConnector1">
            <a:avLst/>
          </a:prstGeom>
          <a:ln w="25400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6"/>
          <p:cNvSpPr txBox="1"/>
          <p:nvPr/>
        </p:nvSpPr>
        <p:spPr>
          <a:xfrm>
            <a:off x="6104652" y="3532708"/>
            <a:ext cx="734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7030A0"/>
                </a:solidFill>
                <a:latin typeface="+mn-ea"/>
              </a:rPr>
              <a:t>怎么做</a:t>
            </a:r>
            <a:endParaRPr lang="zh-CN" altLang="en-US" sz="3200" dirty="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730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6"/>
          <p:cNvSpPr txBox="1"/>
          <p:nvPr/>
        </p:nvSpPr>
        <p:spPr>
          <a:xfrm>
            <a:off x="86156" y="108400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解决问题的金字塔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024380">
            <a:off x="10646443" y="4444687"/>
            <a:ext cx="1243284" cy="2254613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34" y="2298436"/>
            <a:ext cx="89916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6"/>
          <p:cNvSpPr txBox="1"/>
          <p:nvPr/>
        </p:nvSpPr>
        <p:spPr>
          <a:xfrm>
            <a:off x="87179" y="1722037"/>
            <a:ext cx="6457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示例：肚子饿，想去夜市吃东西</a:t>
            </a:r>
            <a:endParaRPr lang="en-US" altLang="zh-CN" sz="28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文本框 6"/>
          <p:cNvSpPr txBox="1"/>
          <p:nvPr/>
        </p:nvSpPr>
        <p:spPr>
          <a:xfrm>
            <a:off x="6842557" y="88774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（一）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168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6"/>
          <p:cNvSpPr txBox="1"/>
          <p:nvPr/>
        </p:nvSpPr>
        <p:spPr>
          <a:xfrm>
            <a:off x="86156" y="108400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解决问题的金字塔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6"/>
          <p:cNvSpPr txBox="1"/>
          <p:nvPr/>
        </p:nvSpPr>
        <p:spPr>
          <a:xfrm>
            <a:off x="6842557" y="88774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（二）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930495"/>
            <a:ext cx="4796367" cy="127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5234821" y="848910"/>
            <a:ext cx="68894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 smtClean="0">
                <a:solidFill>
                  <a:srgbClr val="7030A0"/>
                </a:solidFill>
              </a:rPr>
              <a:t>示例：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solidFill>
                  <a:srgbClr val="7030A0"/>
                </a:solidFill>
              </a:rPr>
              <a:t>      有一天，丰田公司的一台生产配件的机器在生产期间突然停了，经检查，是因为保险丝烧断了。正当一名工人拿出备用的保险丝准备去换的时候，一名管理者看到了这个情形，他决定运用一系列提问来解决这个问题：</a:t>
            </a:r>
            <a:endParaRPr lang="en-US" altLang="zh-CN" sz="1600" dirty="0">
              <a:solidFill>
                <a:srgbClr val="7030A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sz="1600" dirty="0">
              <a:solidFill>
                <a:srgbClr val="7030A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solidFill>
                  <a:srgbClr val="7030A0"/>
                </a:solidFill>
              </a:rPr>
              <a:t>问：机器为什么不转动了？           答：因为保险丝断了。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solidFill>
                  <a:srgbClr val="7030A0"/>
                </a:solidFill>
              </a:rPr>
              <a:t>问；保险丝为什么会断？              答：因为超负荷而造成电流太大。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solidFill>
                  <a:srgbClr val="7030A0"/>
                </a:solidFill>
              </a:rPr>
              <a:t>问：为什么会超负荷？                 答：因为轴承不够润滑。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solidFill>
                  <a:srgbClr val="7030A0"/>
                </a:solidFill>
              </a:rPr>
              <a:t>问：为何轴承不够润滑？              答：因为油泵吸不上来润滑油。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solidFill>
                  <a:srgbClr val="7030A0"/>
                </a:solidFill>
              </a:rPr>
              <a:t>问：为什么油泵吸不上来润滑油？  答：因为油泵产生了严重的磨损。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solidFill>
                  <a:srgbClr val="7030A0"/>
                </a:solidFill>
              </a:rPr>
              <a:t>问：为什么油泵会产生磨损？     答；因为油泵未安装过滤器而使铁屑混入。</a:t>
            </a:r>
            <a:endParaRPr lang="en-US" altLang="zh-CN" sz="1600" dirty="0" smtClean="0">
              <a:solidFill>
                <a:srgbClr val="7030A0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38" y="2299008"/>
            <a:ext cx="4470546" cy="455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147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6"/>
          <p:cNvSpPr txBox="1"/>
          <p:nvPr/>
        </p:nvSpPr>
        <p:spPr>
          <a:xfrm>
            <a:off x="86156" y="108400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休息时间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288" y="4015443"/>
            <a:ext cx="121058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 smtClean="0">
                <a:solidFill>
                  <a:srgbClr val="7030A0"/>
                </a:solidFill>
              </a:rPr>
              <a:t>      我们每个人生来就有达成目标、实现梦想的潜能。我们所缺乏的是训练、教育、知识和洞察力，以便借此发挥我们的潜能。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800" dirty="0">
                <a:solidFill>
                  <a:srgbClr val="7030A0"/>
                </a:solidFill>
              </a:rPr>
              <a:t> </a:t>
            </a:r>
            <a:r>
              <a:rPr lang="en-US" altLang="zh-CN" sz="2800" dirty="0" smtClean="0">
                <a:solidFill>
                  <a:srgbClr val="7030A0"/>
                </a:solidFill>
              </a:rPr>
              <a:t>                                                                                -- </a:t>
            </a:r>
            <a:r>
              <a:rPr lang="zh-CN" altLang="en-US" sz="2800" dirty="0" smtClean="0">
                <a:solidFill>
                  <a:srgbClr val="7030A0"/>
                </a:solidFill>
              </a:rPr>
              <a:t>马克</a:t>
            </a:r>
            <a:r>
              <a:rPr lang="en-US" altLang="zh-CN" sz="2800" dirty="0" smtClean="0">
                <a:solidFill>
                  <a:srgbClr val="7030A0"/>
                </a:solidFill>
              </a:rPr>
              <a:t>·</a:t>
            </a:r>
            <a:r>
              <a:rPr lang="zh-CN" altLang="en-US" sz="2800" dirty="0" smtClean="0">
                <a:solidFill>
                  <a:srgbClr val="7030A0"/>
                </a:solidFill>
              </a:rPr>
              <a:t>吐温</a:t>
            </a:r>
            <a:endParaRPr lang="en-US" altLang="zh-CN" sz="2800" dirty="0" smtClean="0">
              <a:solidFill>
                <a:srgbClr val="7030A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7308" y="2016667"/>
            <a:ext cx="92742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0070C0"/>
                </a:solidFill>
                <a:latin typeface="+mn-ea"/>
              </a:rPr>
              <a:t>一、看</a:t>
            </a:r>
            <a:r>
              <a:rPr lang="zh-CN" altLang="en-US" sz="4000" dirty="0" smtClean="0">
                <a:solidFill>
                  <a:srgbClr val="0070C0"/>
                </a:solidFill>
                <a:latin typeface="+mn-ea"/>
              </a:rPr>
              <a:t>一段十分钟</a:t>
            </a:r>
            <a:r>
              <a:rPr lang="zh-CN" altLang="en-US" sz="4000" dirty="0">
                <a:solidFill>
                  <a:srgbClr val="0070C0"/>
                </a:solidFill>
                <a:latin typeface="+mn-ea"/>
              </a:rPr>
              <a:t>的视频；</a:t>
            </a:r>
            <a:endParaRPr lang="en-US" altLang="zh-CN" sz="40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873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6"/>
          <p:cNvSpPr txBox="1"/>
          <p:nvPr/>
        </p:nvSpPr>
        <p:spPr>
          <a:xfrm>
            <a:off x="86156" y="108400"/>
            <a:ext cx="534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圆满完成任务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6" y="766380"/>
            <a:ext cx="7525808" cy="58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264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6"/>
          <p:cNvSpPr txBox="1"/>
          <p:nvPr/>
        </p:nvSpPr>
        <p:spPr>
          <a:xfrm>
            <a:off x="86156" y="108400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圆满完成任务</a:t>
            </a:r>
            <a:r>
              <a:rPr lang="en-US" altLang="zh-CN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领导风格四框图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60147" y="1236133"/>
            <a:ext cx="3276600" cy="23114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7030A0"/>
                </a:solidFill>
              </a:rPr>
              <a:t>没交代目的</a:t>
            </a:r>
            <a:endParaRPr lang="en-US" altLang="zh-CN" sz="3200" dirty="0" smtClean="0">
              <a:solidFill>
                <a:srgbClr val="7030A0"/>
              </a:solidFill>
            </a:endParaRPr>
          </a:p>
          <a:p>
            <a:pPr algn="ctr"/>
            <a:r>
              <a:rPr lang="zh-CN" altLang="en-US" sz="3200" dirty="0" smtClean="0">
                <a:solidFill>
                  <a:srgbClr val="7030A0"/>
                </a:solidFill>
              </a:rPr>
              <a:t>交代做什么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36747" y="1236133"/>
            <a:ext cx="3276600" cy="23114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7030A0"/>
                </a:solidFill>
              </a:rPr>
              <a:t>交代目的</a:t>
            </a:r>
            <a:endParaRPr lang="en-US" altLang="zh-CN" sz="3200" dirty="0" smtClean="0">
              <a:solidFill>
                <a:srgbClr val="7030A0"/>
              </a:solidFill>
            </a:endParaRPr>
          </a:p>
          <a:p>
            <a:pPr algn="ctr"/>
            <a:r>
              <a:rPr lang="zh-CN" altLang="en-US" sz="3200" dirty="0" smtClean="0">
                <a:solidFill>
                  <a:srgbClr val="7030A0"/>
                </a:solidFill>
              </a:rPr>
              <a:t>交代做什么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60147" y="3547533"/>
            <a:ext cx="3276600" cy="23114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7030A0"/>
                </a:solidFill>
              </a:rPr>
              <a:t>没交代目的</a:t>
            </a:r>
            <a:endParaRPr lang="en-US" altLang="zh-CN" sz="3200" dirty="0" smtClean="0">
              <a:solidFill>
                <a:srgbClr val="7030A0"/>
              </a:solidFill>
            </a:endParaRPr>
          </a:p>
          <a:p>
            <a:pPr algn="ctr"/>
            <a:r>
              <a:rPr lang="zh-CN" altLang="en-US" sz="3200" dirty="0" smtClean="0">
                <a:solidFill>
                  <a:srgbClr val="7030A0"/>
                </a:solidFill>
              </a:rPr>
              <a:t>没交代做什么</a:t>
            </a:r>
            <a:endParaRPr lang="en-US" altLang="zh-CN" sz="3200" dirty="0" smtClean="0">
              <a:solidFill>
                <a:srgbClr val="7030A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36747" y="3547533"/>
            <a:ext cx="3276600" cy="231140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7030A0"/>
                </a:solidFill>
              </a:rPr>
              <a:t>交代目的</a:t>
            </a:r>
            <a:endParaRPr lang="en-US" altLang="zh-CN" sz="3200" dirty="0" smtClean="0">
              <a:solidFill>
                <a:srgbClr val="7030A0"/>
              </a:solidFill>
            </a:endParaRPr>
          </a:p>
          <a:p>
            <a:pPr algn="ctr"/>
            <a:r>
              <a:rPr lang="zh-CN" altLang="en-US" sz="3200" dirty="0" smtClean="0">
                <a:solidFill>
                  <a:srgbClr val="7030A0"/>
                </a:solidFill>
              </a:rPr>
              <a:t>没有交代做什么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3201668" y="6086009"/>
            <a:ext cx="2393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</a:rPr>
              <a:t>没交代目的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6478268" y="6052850"/>
            <a:ext cx="2393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</a:rPr>
              <a:t>交代目的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162135" y="2165942"/>
            <a:ext cx="2393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</a:rPr>
              <a:t>交代做什么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229868" y="4545075"/>
            <a:ext cx="2393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</a:rPr>
              <a:t>没交代做什么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" name="云形 1"/>
          <p:cNvSpPr/>
          <p:nvPr/>
        </p:nvSpPr>
        <p:spPr>
          <a:xfrm>
            <a:off x="1772525" y="5080708"/>
            <a:ext cx="1701800" cy="1239074"/>
          </a:xfrm>
          <a:prstGeom prst="cloud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会来事</a:t>
            </a: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牛人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云形 13"/>
          <p:cNvSpPr/>
          <p:nvPr/>
        </p:nvSpPr>
        <p:spPr>
          <a:xfrm>
            <a:off x="8648700" y="5101290"/>
            <a:ext cx="1701800" cy="1239074"/>
          </a:xfrm>
          <a:prstGeom prst="cloud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成长</a:t>
            </a:r>
            <a:endParaRPr lang="en-US" altLang="zh-CN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非常快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云形 14"/>
          <p:cNvSpPr/>
          <p:nvPr/>
        </p:nvSpPr>
        <p:spPr>
          <a:xfrm>
            <a:off x="1909247" y="749423"/>
            <a:ext cx="1701800" cy="1239074"/>
          </a:xfrm>
          <a:prstGeom prst="cloud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把握</a:t>
            </a:r>
            <a:endParaRPr lang="en-US" altLang="zh-CN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目的</a:t>
            </a:r>
            <a:endParaRPr lang="en-US" altLang="zh-CN" sz="24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云形 15"/>
          <p:cNvSpPr/>
          <p:nvPr/>
        </p:nvSpPr>
        <p:spPr>
          <a:xfrm>
            <a:off x="8462447" y="616596"/>
            <a:ext cx="1701800" cy="1239074"/>
          </a:xfrm>
          <a:prstGeom prst="cloud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悲</a:t>
            </a:r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</a:rPr>
              <a:t>催</a:t>
            </a: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9074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86156" y="108400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圆满完成任务</a:t>
            </a:r>
            <a:r>
              <a:rPr lang="en-US" altLang="zh-CN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承接工作报告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188128" y="1060532"/>
            <a:ext cx="720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思考：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为给客户过生日，组织一个饭局</a:t>
            </a:r>
            <a:endParaRPr lang="en-US" altLang="zh-CN" sz="28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7" y="2403324"/>
            <a:ext cx="1808732" cy="12993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453" y="3864771"/>
            <a:ext cx="1636807" cy="25952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1115">
            <a:off x="1029782" y="3849678"/>
            <a:ext cx="1199768" cy="476831"/>
          </a:xfrm>
          <a:prstGeom prst="rect">
            <a:avLst/>
          </a:prstGeom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58" y="2537451"/>
            <a:ext cx="7296150" cy="2085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52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86156" y="108400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圆满完成任务</a:t>
            </a:r>
            <a:r>
              <a:rPr lang="en-US" altLang="zh-CN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承接工作报告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188128" y="1060532"/>
            <a:ext cx="720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思考：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为给客户过生日，组织一个饭局</a:t>
            </a:r>
            <a:endParaRPr lang="en-US" altLang="zh-CN" sz="2800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583751"/>
            <a:ext cx="9705975" cy="5229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8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6"/>
          <p:cNvSpPr txBox="1"/>
          <p:nvPr/>
        </p:nvSpPr>
        <p:spPr>
          <a:xfrm>
            <a:off x="86156" y="108400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圆满完成任务</a:t>
            </a:r>
            <a:r>
              <a:rPr lang="en-US" altLang="zh-CN" sz="4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zh-CN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- </a:t>
            </a:r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学会工作分解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86156" y="4022096"/>
            <a:ext cx="7708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  <a:latin typeface="+mn-ea"/>
              </a:rPr>
              <a:t>项目管理专用术语：</a:t>
            </a:r>
            <a:endParaRPr lang="en-US" altLang="zh-CN" sz="2800" dirty="0" smtClean="0">
              <a:solidFill>
                <a:srgbClr val="0070C0"/>
              </a:solidFill>
              <a:latin typeface="+mn-ea"/>
            </a:endParaRPr>
          </a:p>
          <a:p>
            <a:endParaRPr lang="en-US" altLang="zh-CN" sz="2800" dirty="0">
              <a:solidFill>
                <a:srgbClr val="0070C0"/>
              </a:solidFill>
              <a:latin typeface="+mn-ea"/>
            </a:endParaRPr>
          </a:p>
          <a:p>
            <a:r>
              <a:rPr lang="en-US" altLang="zh-CN" sz="4000" dirty="0" smtClean="0">
                <a:solidFill>
                  <a:srgbClr val="0070C0"/>
                </a:solidFill>
                <a:latin typeface="MingLiU-ExtB" panose="02020500000000000000" pitchFamily="18" charset="-120"/>
                <a:ea typeface="MingLiU-ExtB" panose="02020500000000000000" pitchFamily="18" charset="-120"/>
              </a:rPr>
              <a:t>WBS</a:t>
            </a:r>
            <a:r>
              <a:rPr lang="zh-CN" altLang="en-US" sz="4000" dirty="0" smtClean="0">
                <a:solidFill>
                  <a:srgbClr val="0070C0"/>
                </a:solidFill>
                <a:latin typeface="MingLiU-ExtB" panose="02020500000000000000" pitchFamily="18" charset="-120"/>
              </a:rPr>
              <a:t>（</a:t>
            </a:r>
            <a:r>
              <a:rPr lang="en-US" altLang="zh-CN" sz="4000" dirty="0" smtClean="0">
                <a:solidFill>
                  <a:srgbClr val="0070C0"/>
                </a:solidFill>
                <a:latin typeface="MingLiU-ExtB" panose="02020500000000000000" pitchFamily="18" charset="-120"/>
                <a:ea typeface="MingLiU-ExtB" panose="02020500000000000000" pitchFamily="18" charset="-120"/>
              </a:rPr>
              <a:t>Work Breakdown Structure</a:t>
            </a:r>
            <a:r>
              <a:rPr lang="zh-CN" altLang="en-US" sz="4000" dirty="0" smtClean="0">
                <a:solidFill>
                  <a:srgbClr val="0070C0"/>
                </a:solidFill>
                <a:latin typeface="MingLiU-ExtB" panose="02020500000000000000" pitchFamily="18" charset="-120"/>
              </a:rPr>
              <a:t>）</a:t>
            </a:r>
            <a:endParaRPr lang="en-US" altLang="zh-CN" sz="4000" dirty="0" smtClean="0">
              <a:solidFill>
                <a:srgbClr val="0070C0"/>
              </a:solidFill>
              <a:latin typeface="MingLiU-ExtB" panose="02020500000000000000" pitchFamily="18" charset="-120"/>
              <a:ea typeface="MingLiU-ExtB" panose="02020500000000000000" pitchFamily="18" charset="-12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05" y="1508002"/>
            <a:ext cx="3870505" cy="3936107"/>
          </a:xfrm>
          <a:prstGeom prst="rect">
            <a:avLst/>
          </a:prstGeom>
        </p:spPr>
      </p:pic>
      <p:sp>
        <p:nvSpPr>
          <p:cNvPr id="18" name="文本框 4"/>
          <p:cNvSpPr txBox="1"/>
          <p:nvPr/>
        </p:nvSpPr>
        <p:spPr>
          <a:xfrm>
            <a:off x="9614659" y="963517"/>
            <a:ext cx="143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</a:rPr>
              <a:t>我是老大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7676513" y="5667343"/>
            <a:ext cx="143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+mn-ea"/>
              </a:rPr>
              <a:t>我是老二</a:t>
            </a:r>
            <a:endParaRPr lang="zh-CN" altLang="en-US" sz="2400">
              <a:latin typeface="+mn-ea"/>
            </a:endParaRPr>
          </a:p>
        </p:txBody>
      </p:sp>
      <p:sp>
        <p:nvSpPr>
          <p:cNvPr id="24" name="文本框 11"/>
          <p:cNvSpPr txBox="1"/>
          <p:nvPr/>
        </p:nvSpPr>
        <p:spPr>
          <a:xfrm>
            <a:off x="9342023" y="5636609"/>
            <a:ext cx="143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</a:rPr>
              <a:t>我才是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546" y="1138670"/>
            <a:ext cx="3301959" cy="3229388"/>
          </a:xfrm>
          <a:prstGeom prst="rect">
            <a:avLst/>
          </a:prstGeom>
        </p:spPr>
      </p:pic>
      <p:sp>
        <p:nvSpPr>
          <p:cNvPr id="26" name="文本框 19"/>
          <p:cNvSpPr txBox="1"/>
          <p:nvPr/>
        </p:nvSpPr>
        <p:spPr>
          <a:xfrm>
            <a:off x="5356933" y="1642901"/>
            <a:ext cx="1641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MingLiU-ExtB" panose="02020500000000000000" pitchFamily="18" charset="-120"/>
                <a:ea typeface="MingLiU-ExtB" panose="02020500000000000000" pitchFamily="18" charset="-120"/>
              </a:rPr>
              <a:t>WBS</a:t>
            </a:r>
            <a:endParaRPr lang="zh-CN" altLang="en-US" sz="6000" dirty="0">
              <a:solidFill>
                <a:schemeClr val="accent4">
                  <a:lumMod val="50000"/>
                </a:schemeClr>
              </a:solidFill>
              <a:latin typeface="MingLiU-ExtB" panose="02020500000000000000" pitchFamily="18" charset="-120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10777924" y="5641936"/>
            <a:ext cx="1435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</a:rPr>
              <a:t>我才是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455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6"/>
          <p:cNvSpPr txBox="1"/>
          <p:nvPr/>
        </p:nvSpPr>
        <p:spPr>
          <a:xfrm>
            <a:off x="86156" y="108400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圆满完成任务</a:t>
            </a:r>
            <a:r>
              <a:rPr lang="en-US" altLang="zh-CN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学会工作分解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66" y="877841"/>
            <a:ext cx="5426075" cy="586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6" y="1315415"/>
            <a:ext cx="6475712" cy="485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70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1334" y="636704"/>
            <a:ext cx="1905001" cy="1432081"/>
          </a:xfrm>
          <a:prstGeom prst="rect">
            <a:avLst/>
          </a:prstGeom>
        </p:spPr>
      </p:pic>
      <p:sp>
        <p:nvSpPr>
          <p:cNvPr id="8" name="PA_任意多边形 7"/>
          <p:cNvSpPr/>
          <p:nvPr>
            <p:custDataLst>
              <p:tags r:id="rId2"/>
            </p:custDataLst>
          </p:nvPr>
        </p:nvSpPr>
        <p:spPr>
          <a:xfrm>
            <a:off x="5181600" y="1625599"/>
            <a:ext cx="2554514" cy="319745"/>
          </a:xfrm>
          <a:custGeom>
            <a:avLst/>
            <a:gdLst>
              <a:gd name="connsiteX0" fmla="*/ 0 w 2554514"/>
              <a:gd name="connsiteY0" fmla="*/ 246743 h 319745"/>
              <a:gd name="connsiteX1" fmla="*/ 754743 w 2554514"/>
              <a:gd name="connsiteY1" fmla="*/ 72572 h 319745"/>
              <a:gd name="connsiteX2" fmla="*/ 1509486 w 2554514"/>
              <a:gd name="connsiteY2" fmla="*/ 319315 h 319745"/>
              <a:gd name="connsiteX3" fmla="*/ 2554514 w 2554514"/>
              <a:gd name="connsiteY3" fmla="*/ 0 h 31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4514" h="319745">
                <a:moveTo>
                  <a:pt x="0" y="246743"/>
                </a:moveTo>
                <a:cubicBezTo>
                  <a:pt x="251581" y="153610"/>
                  <a:pt x="503162" y="60477"/>
                  <a:pt x="754743" y="72572"/>
                </a:cubicBezTo>
                <a:cubicBezTo>
                  <a:pt x="1006324" y="84667"/>
                  <a:pt x="1209524" y="331410"/>
                  <a:pt x="1509486" y="319315"/>
                </a:cubicBezTo>
                <a:cubicBezTo>
                  <a:pt x="1809448" y="307220"/>
                  <a:pt x="2181981" y="153610"/>
                  <a:pt x="2554514" y="0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PA_组合 35"/>
          <p:cNvGrpSpPr/>
          <p:nvPr>
            <p:custDataLst>
              <p:tags r:id="rId3"/>
            </p:custDataLst>
          </p:nvPr>
        </p:nvGrpSpPr>
        <p:grpSpPr>
          <a:xfrm>
            <a:off x="5187935" y="942493"/>
            <a:ext cx="4464971" cy="646331"/>
            <a:chOff x="5187935" y="942493"/>
            <a:chExt cx="4464971" cy="646331"/>
          </a:xfrm>
        </p:grpSpPr>
        <p:sp>
          <p:nvSpPr>
            <p:cNvPr id="6" name="文本框 5"/>
            <p:cNvSpPr txBox="1"/>
            <p:nvPr/>
          </p:nvSpPr>
          <p:spPr>
            <a:xfrm>
              <a:off x="5187935" y="942493"/>
              <a:ext cx="3937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mtClean="0">
                  <a:latin typeface="+mn-ea"/>
                </a:rPr>
                <a:t>这是目录</a:t>
              </a:r>
              <a:endParaRPr lang="zh-CN" altLang="en-US" sz="3600"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109606" y="1168078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mtClean="0"/>
                <a:t>Contents here</a:t>
              </a:r>
              <a:endParaRPr lang="zh-CN" altLang="en-US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2220913"/>
            <a:ext cx="10836848" cy="396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41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67" y="493120"/>
            <a:ext cx="8403166" cy="630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6"/>
          <p:cNvSpPr txBox="1"/>
          <p:nvPr/>
        </p:nvSpPr>
        <p:spPr>
          <a:xfrm>
            <a:off x="86156" y="108400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高效会议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01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878" y="755650"/>
            <a:ext cx="7188200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6"/>
          <p:cNvSpPr txBox="1"/>
          <p:nvPr/>
        </p:nvSpPr>
        <p:spPr>
          <a:xfrm>
            <a:off x="86156" y="108400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高效会议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1" y="2014957"/>
            <a:ext cx="2486250" cy="27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08400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管理人脉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文本框 10"/>
          <p:cNvSpPr txBox="1"/>
          <p:nvPr/>
        </p:nvSpPr>
        <p:spPr>
          <a:xfrm>
            <a:off x="3403601" y="556108"/>
            <a:ext cx="808566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zh-CN" altLang="en-US" sz="4000" dirty="0" smtClean="0">
                <a:solidFill>
                  <a:srgbClr val="FF0000"/>
                </a:solidFill>
                <a:latin typeface="+mn-ea"/>
              </a:rPr>
              <a:t>问题：</a:t>
            </a:r>
            <a:endParaRPr lang="en-US" altLang="zh-CN" sz="4000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300000"/>
              </a:lnSpc>
            </a:pPr>
            <a:r>
              <a:rPr lang="zh-CN" altLang="en-US" sz="4000" dirty="0" smtClean="0">
                <a:solidFill>
                  <a:srgbClr val="FF0000"/>
                </a:solidFill>
                <a:latin typeface="+mn-ea"/>
              </a:rPr>
              <a:t>我们每天都要拜访新客户，怎么才能记住这些客户？</a:t>
            </a:r>
            <a:endParaRPr lang="zh-CN" altLang="en-US" sz="40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34" y="1601172"/>
            <a:ext cx="2115000" cy="2092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32" y="4135509"/>
            <a:ext cx="688001" cy="159100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583" y="3809259"/>
            <a:ext cx="168750" cy="3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6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08400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管理人脉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77" y="108399"/>
            <a:ext cx="8486775" cy="66516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13" y="2201255"/>
            <a:ext cx="3026250" cy="28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42268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处理繁重工作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10500" y="3291113"/>
            <a:ext cx="5681499" cy="3566887"/>
            <a:chOff x="1198271" y="2971799"/>
            <a:chExt cx="5681499" cy="356688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63"/>
            <a:stretch/>
          </p:blipFill>
          <p:spPr>
            <a:xfrm>
              <a:off x="1198271" y="2971799"/>
              <a:ext cx="5656099" cy="354148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223671" y="2997200"/>
              <a:ext cx="5656099" cy="3541486"/>
            </a:xfrm>
            <a:prstGeom prst="rect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911709"/>
            <a:ext cx="8220075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59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42268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处理繁重工作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1" y="1177924"/>
            <a:ext cx="11538625" cy="447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003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42268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处理繁重工作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735" y="722653"/>
            <a:ext cx="7984066" cy="598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0"/>
          <p:cNvSpPr txBox="1"/>
          <p:nvPr/>
        </p:nvSpPr>
        <p:spPr>
          <a:xfrm>
            <a:off x="515200" y="3088363"/>
            <a:ext cx="3311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70C0"/>
                </a:solidFill>
                <a:latin typeface="+mn-ea"/>
              </a:rPr>
              <a:t>六点工作制</a:t>
            </a:r>
            <a:endParaRPr lang="en-US" altLang="zh-CN" sz="4000" dirty="0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112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42268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处理繁重工作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245533" y="2893629"/>
            <a:ext cx="5698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0070C0"/>
                </a:solidFill>
                <a:latin typeface="+mn-ea"/>
              </a:rPr>
              <a:t>高效</a:t>
            </a:r>
            <a:r>
              <a:rPr lang="en-US" altLang="zh-CN" sz="5400" dirty="0" err="1" smtClean="0">
                <a:solidFill>
                  <a:srgbClr val="0070C0"/>
                </a:solidFill>
                <a:latin typeface="MingLiU-ExtB" panose="02020500000000000000" pitchFamily="18" charset="-120"/>
                <a:ea typeface="MingLiU-ExtB" panose="02020500000000000000" pitchFamily="18" charset="-120"/>
              </a:rPr>
              <a:t>Todo</a:t>
            </a:r>
            <a:endParaRPr lang="en-US" altLang="zh-CN" sz="5400" dirty="0" smtClean="0">
              <a:solidFill>
                <a:srgbClr val="0070C0"/>
              </a:solidFill>
              <a:latin typeface="MingLiU-ExtB" panose="02020500000000000000" pitchFamily="18" charset="-120"/>
              <a:ea typeface="MingLiU-ExtB" panose="02020500000000000000" pitchFamily="18" charset="-120"/>
            </a:endParaRPr>
          </a:p>
          <a:p>
            <a:r>
              <a:rPr lang="en-US" altLang="zh-CN" sz="3600" dirty="0">
                <a:solidFill>
                  <a:srgbClr val="0070C0"/>
                </a:solidFill>
                <a:latin typeface="MingLiU-ExtB" panose="02020500000000000000" pitchFamily="18" charset="-120"/>
                <a:ea typeface="MingLiU-ExtB" panose="02020500000000000000" pitchFamily="18" charset="-120"/>
              </a:rPr>
              <a:t>http://www.gxtodo.com/</a:t>
            </a:r>
            <a:endParaRPr lang="en-US" altLang="zh-CN" sz="3600" dirty="0" smtClean="0">
              <a:solidFill>
                <a:srgbClr val="0070C0"/>
              </a:solidFill>
              <a:latin typeface="MingLiU-ExtB" panose="02020500000000000000" pitchFamily="18" charset="-120"/>
              <a:ea typeface="MingLiU-ExtB" panose="02020500000000000000" pitchFamily="18" charset="-12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58107"/>
            <a:ext cx="3655481" cy="649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0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42268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处理繁重工作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C00000"/>
                </a:solidFill>
                <a:latin typeface="+mn-ea"/>
              </a:rPr>
              <a:t>示例</a:t>
            </a:r>
            <a:endParaRPr lang="en-US" altLang="zh-CN" sz="4400" dirty="0" smtClean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1179513"/>
            <a:ext cx="8765630" cy="47132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07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42268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实用法则 </a:t>
            </a:r>
            <a:r>
              <a:rPr lang="en-US" altLang="zh-CN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– </a:t>
            </a:r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番茄工作法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85" y="1792883"/>
            <a:ext cx="2831042" cy="503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27" y="1792883"/>
            <a:ext cx="2824702" cy="503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229" y="1792883"/>
            <a:ext cx="2808002" cy="503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231" y="1792883"/>
            <a:ext cx="2796117" cy="500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6" y="1025618"/>
            <a:ext cx="7144377" cy="111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5813" y="287408"/>
            <a:ext cx="1223535" cy="13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3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2"/>
          <a:stretch/>
        </p:blipFill>
        <p:spPr>
          <a:xfrm>
            <a:off x="-21078" y="0"/>
            <a:ext cx="12213077" cy="687977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21078" y="0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06422" y="3983563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mtClean="0">
                <a:latin typeface="+mn-ea"/>
              </a:rPr>
              <a:t>第</a:t>
            </a:r>
            <a:r>
              <a:rPr lang="zh-CN" altLang="en-US" sz="3600">
                <a:latin typeface="+mn-ea"/>
              </a:rPr>
              <a:t>一</a:t>
            </a:r>
            <a:r>
              <a:rPr lang="zh-CN" altLang="en-US" sz="3600" smtClean="0">
                <a:latin typeface="+mn-ea"/>
              </a:rPr>
              <a:t>部分</a:t>
            </a:r>
            <a:endParaRPr lang="zh-CN" altLang="en-US" sz="3600"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303272" y="4743442"/>
            <a:ext cx="3543300" cy="1120376"/>
            <a:chOff x="4303272" y="4743442"/>
            <a:chExt cx="3543300" cy="1120376"/>
          </a:xfrm>
        </p:grpSpPr>
        <p:sp>
          <p:nvSpPr>
            <p:cNvPr id="8" name="文本框 7"/>
            <p:cNvSpPr txBox="1"/>
            <p:nvPr/>
          </p:nvSpPr>
          <p:spPr>
            <a:xfrm>
              <a:off x="4303272" y="4743442"/>
              <a:ext cx="354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PART ONE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563533" y="5402153"/>
              <a:ext cx="3124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 smtClean="0"/>
                <a:t>上篇 </a:t>
              </a:r>
              <a:r>
                <a:rPr lang="en-US" altLang="zh-CN" sz="2400" dirty="0" smtClean="0"/>
                <a:t>- </a:t>
              </a:r>
              <a:r>
                <a:rPr lang="zh-CN" altLang="en-US" sz="2400" dirty="0" smtClean="0"/>
                <a:t>原理及使用</a:t>
              </a:r>
              <a:endParaRPr lang="zh-CN" altLang="en-US" sz="2400" dirty="0"/>
            </a:p>
          </p:txBody>
        </p:sp>
      </p:grpSp>
      <p:pic>
        <p:nvPicPr>
          <p:cNvPr id="10" name="PA_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 rot="1836205">
            <a:off x="6675835" y="2107129"/>
            <a:ext cx="2756250" cy="1957500"/>
          </a:xfrm>
          <a:prstGeom prst="rect">
            <a:avLst/>
          </a:prstGeom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015470" y="4073108"/>
            <a:ext cx="2317500" cy="1710000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40831" y="1729019"/>
            <a:ext cx="1136250" cy="1563750"/>
          </a:xfrm>
          <a:prstGeom prst="rect">
            <a:avLst/>
          </a:prstGeom>
        </p:spPr>
      </p:pic>
      <p:pic>
        <p:nvPicPr>
          <p:cNvPr id="13" name="PA_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509454" y="1541864"/>
            <a:ext cx="1552500" cy="1012500"/>
          </a:xfrm>
          <a:prstGeom prst="rect">
            <a:avLst/>
          </a:prstGeom>
        </p:spPr>
      </p:pic>
      <p:pic>
        <p:nvPicPr>
          <p:cNvPr id="14" name="PA_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72166" y="4096228"/>
            <a:ext cx="2002500" cy="20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7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42268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实用法则 </a:t>
            </a:r>
            <a:r>
              <a:rPr lang="en-US" altLang="zh-CN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– </a:t>
            </a:r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帕金森法则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194733" y="1115629"/>
            <a:ext cx="11785599" cy="19389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70C0"/>
                </a:solidFill>
                <a:latin typeface="+mn-ea"/>
              </a:rPr>
              <a:t>    任务的重要性和复杂度与所分配的完成任务的时间密切相关。</a:t>
            </a:r>
            <a:endParaRPr lang="en-US" altLang="zh-CN" sz="4000" dirty="0">
              <a:solidFill>
                <a:srgbClr val="0070C0"/>
              </a:solidFill>
              <a:latin typeface="+mn-ea"/>
            </a:endParaRPr>
          </a:p>
          <a:p>
            <a:pPr algn="r"/>
            <a:r>
              <a:rPr lang="en-US" altLang="zh-CN" sz="4000" dirty="0" smtClean="0">
                <a:solidFill>
                  <a:srgbClr val="0070C0"/>
                </a:solidFill>
                <a:latin typeface="+mn-ea"/>
              </a:rPr>
              <a:t>                   --- </a:t>
            </a:r>
            <a:r>
              <a:rPr lang="zh-CN" altLang="en-US" sz="4000" dirty="0" smtClean="0">
                <a:solidFill>
                  <a:srgbClr val="0070C0"/>
                </a:solidFill>
                <a:latin typeface="+mn-ea"/>
              </a:rPr>
              <a:t>帕金森法则</a:t>
            </a:r>
            <a:endParaRPr lang="en-US" altLang="zh-CN" sz="4000" dirty="0" smtClean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78" y="3485583"/>
            <a:ext cx="4324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36809" y="3806487"/>
            <a:ext cx="931201" cy="2279838"/>
          </a:xfrm>
          <a:prstGeom prst="rect">
            <a:avLst/>
          </a:prstGeom>
        </p:spPr>
      </p:pic>
      <p:sp>
        <p:nvSpPr>
          <p:cNvPr id="14" name="文本框 18"/>
          <p:cNvSpPr txBox="1"/>
          <p:nvPr/>
        </p:nvSpPr>
        <p:spPr>
          <a:xfrm>
            <a:off x="8158238" y="4004093"/>
            <a:ext cx="234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7030A0"/>
                </a:solidFill>
                <a:latin typeface="+mn-ea"/>
              </a:rPr>
              <a:t>一</a:t>
            </a:r>
            <a:r>
              <a:rPr lang="zh-CN" altLang="en-US" sz="3600" dirty="0" smtClean="0">
                <a:solidFill>
                  <a:srgbClr val="7030A0"/>
                </a:solidFill>
                <a:latin typeface="+mn-ea"/>
              </a:rPr>
              <a:t>、</a:t>
            </a:r>
            <a:r>
              <a:rPr lang="zh-CN" altLang="en-US" sz="3600" dirty="0">
                <a:solidFill>
                  <a:srgbClr val="7030A0"/>
                </a:solidFill>
                <a:latin typeface="+mn-ea"/>
              </a:rPr>
              <a:t>效率</a:t>
            </a:r>
            <a:endParaRPr lang="zh-CN" altLang="en-US" sz="36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5" name="文本框 18"/>
          <p:cNvSpPr txBox="1"/>
          <p:nvPr/>
        </p:nvSpPr>
        <p:spPr>
          <a:xfrm>
            <a:off x="8158237" y="5022888"/>
            <a:ext cx="2348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7030A0"/>
                </a:solidFill>
                <a:latin typeface="+mn-ea"/>
              </a:rPr>
              <a:t>二、效果</a:t>
            </a:r>
            <a:endParaRPr lang="zh-CN" altLang="en-US" sz="36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7391399" y="4327259"/>
            <a:ext cx="626534" cy="1159934"/>
          </a:xfrm>
          <a:prstGeom prst="leftBrace">
            <a:avLst/>
          </a:prstGeom>
          <a:noFill/>
          <a:ln>
            <a:solidFill>
              <a:srgbClr val="7030A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81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911709"/>
            <a:ext cx="9442079" cy="537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6"/>
          <p:cNvSpPr txBox="1"/>
          <p:nvPr/>
        </p:nvSpPr>
        <p:spPr>
          <a:xfrm>
            <a:off x="86156" y="142268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实用法则 </a:t>
            </a:r>
            <a:r>
              <a:rPr lang="en-US" altLang="zh-CN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– </a:t>
            </a:r>
            <a:r>
              <a:rPr lang="zh-CN" altLang="en-US" sz="4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鱼骨</a:t>
            </a:r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图分析法</a:t>
            </a:r>
            <a:endParaRPr lang="en-US" altLang="zh-CN" sz="4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732" y="1114759"/>
            <a:ext cx="2412535" cy="36845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98" y="1961306"/>
            <a:ext cx="2412535" cy="3684599"/>
          </a:xfrm>
          <a:prstGeom prst="rect">
            <a:avLst/>
          </a:prstGeom>
        </p:spPr>
      </p:pic>
      <p:sp>
        <p:nvSpPr>
          <p:cNvPr id="13" name="文本框 2"/>
          <p:cNvSpPr txBox="1"/>
          <p:nvPr/>
        </p:nvSpPr>
        <p:spPr>
          <a:xfrm>
            <a:off x="-559663" y="2629349"/>
            <a:ext cx="4031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+mn-ea"/>
              </a:rPr>
              <a:t>关于三个</a:t>
            </a:r>
            <a:endParaRPr lang="en-US" altLang="zh-CN" sz="2400" smtClean="0">
              <a:latin typeface="+mn-ea"/>
            </a:endParaRPr>
          </a:p>
          <a:p>
            <a:pPr algn="ctr"/>
            <a:r>
              <a:rPr lang="zh-CN" altLang="en-US" sz="2400">
                <a:latin typeface="+mn-ea"/>
              </a:rPr>
              <a:t>臭皮匠</a:t>
            </a:r>
          </a:p>
        </p:txBody>
      </p:sp>
    </p:spTree>
    <p:extLst>
      <p:ext uri="{BB962C8B-B14F-4D97-AF65-F5344CB8AC3E}">
        <p14:creationId xmlns:p14="http://schemas.microsoft.com/office/powerpoint/2010/main" val="16961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6"/>
          <p:cNvSpPr txBox="1"/>
          <p:nvPr/>
        </p:nvSpPr>
        <p:spPr>
          <a:xfrm>
            <a:off x="86156" y="142268"/>
            <a:ext cx="9413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接招</a:t>
            </a:r>
            <a:r>
              <a:rPr lang="en-US" altLang="zh-CN" sz="4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…</a:t>
            </a:r>
          </a:p>
        </p:txBody>
      </p:sp>
      <p:sp>
        <p:nvSpPr>
          <p:cNvPr id="7" name="文本框 10"/>
          <p:cNvSpPr txBox="1"/>
          <p:nvPr/>
        </p:nvSpPr>
        <p:spPr>
          <a:xfrm>
            <a:off x="194731" y="1750629"/>
            <a:ext cx="11785599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70C0"/>
                </a:solidFill>
                <a:latin typeface="+mn-ea"/>
              </a:rPr>
              <a:t>人才通 </a:t>
            </a:r>
            <a:r>
              <a:rPr lang="en-US" altLang="zh-CN" sz="4000" dirty="0" smtClean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zh-CN" altLang="en-US" sz="4000" dirty="0" smtClean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为什么招聘成功率低？</a:t>
            </a:r>
            <a:r>
              <a:rPr lang="en-US" altLang="zh-CN" sz="4000" dirty="0" smtClean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 </a:t>
            </a:r>
            <a:endParaRPr lang="en-US" altLang="zh-CN" sz="400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194730" y="2842829"/>
            <a:ext cx="11785599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70C0"/>
                </a:solidFill>
                <a:latin typeface="+mn-ea"/>
              </a:rPr>
              <a:t>项目通 </a:t>
            </a:r>
            <a:r>
              <a:rPr lang="en-US" altLang="zh-CN" sz="4000" dirty="0" smtClean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zh-CN" altLang="en-US" sz="4000" dirty="0" smtClean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为什么项目交付品质低？</a:t>
            </a:r>
            <a:r>
              <a:rPr lang="en-US" altLang="zh-CN" sz="4000" dirty="0" smtClean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 </a:t>
            </a:r>
            <a:endParaRPr lang="en-US" altLang="zh-CN" sz="400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" name="文本框 10"/>
          <p:cNvSpPr txBox="1"/>
          <p:nvPr/>
        </p:nvSpPr>
        <p:spPr>
          <a:xfrm>
            <a:off x="194731" y="3951963"/>
            <a:ext cx="11785599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70C0"/>
                </a:solidFill>
                <a:latin typeface="+mn-ea"/>
              </a:rPr>
              <a:t>市场部</a:t>
            </a:r>
            <a:r>
              <a:rPr lang="zh-CN" altLang="en-US" sz="4000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zh-CN" sz="4000" dirty="0" smtClean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zh-CN" altLang="en-US" sz="4000" dirty="0" smtClean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为什么项目签单率低？</a:t>
            </a:r>
            <a:r>
              <a:rPr lang="en-US" altLang="zh-CN" sz="4000" dirty="0" smtClean="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 </a:t>
            </a:r>
            <a:endParaRPr lang="en-US" altLang="zh-CN" sz="4000" dirty="0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737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r="43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4C2CC">
                  <a:alpha val="50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">
            <a:noFill/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5375" y="1191670"/>
            <a:ext cx="2621250" cy="2115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27500" y="3659415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mtClean="0">
                <a:latin typeface="+mn-ea"/>
              </a:rPr>
              <a:t>第</a:t>
            </a:r>
            <a:r>
              <a:rPr lang="zh-CN" altLang="en-US" sz="3600">
                <a:latin typeface="+mn-ea"/>
              </a:rPr>
              <a:t>三</a:t>
            </a:r>
            <a:r>
              <a:rPr lang="zh-CN" altLang="en-US" sz="3600" smtClean="0">
                <a:latin typeface="+mn-ea"/>
              </a:rPr>
              <a:t>部分</a:t>
            </a:r>
            <a:endParaRPr lang="zh-CN" altLang="en-US" sz="3600">
              <a:latin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127501" y="4419294"/>
            <a:ext cx="4305666" cy="1243486"/>
            <a:chOff x="4127501" y="4419294"/>
            <a:chExt cx="4305666" cy="1243486"/>
          </a:xfrm>
        </p:grpSpPr>
        <p:sp>
          <p:nvSpPr>
            <p:cNvPr id="8" name="文本框 7"/>
            <p:cNvSpPr txBox="1"/>
            <p:nvPr/>
          </p:nvSpPr>
          <p:spPr>
            <a:xfrm>
              <a:off x="4324350" y="4419294"/>
              <a:ext cx="3543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/>
                <a:t>下篇</a:t>
              </a:r>
              <a:r>
                <a:rPr lang="zh-CN" altLang="en-US" sz="3200" dirty="0" smtClean="0"/>
                <a:t>，</a:t>
              </a:r>
              <a:endParaRPr lang="zh-CN" altLang="en-US" sz="3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127501" y="5078005"/>
              <a:ext cx="43056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FF0000"/>
                  </a:solidFill>
                </a:rPr>
                <a:t>且听下回分解</a:t>
              </a:r>
              <a:r>
                <a:rPr lang="en-US" altLang="zh-CN" sz="3200" dirty="0" smtClean="0">
                  <a:solidFill>
                    <a:srgbClr val="FF0000"/>
                  </a:solidFill>
                </a:rPr>
                <a:t>…</a:t>
              </a:r>
              <a:endParaRPr lang="zh-CN" altLang="en-US" sz="3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A_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20054" y="2134340"/>
            <a:ext cx="1203750" cy="1800000"/>
          </a:xfrm>
          <a:prstGeom prst="rect">
            <a:avLst/>
          </a:prstGeom>
        </p:spPr>
      </p:pic>
      <p:pic>
        <p:nvPicPr>
          <p:cNvPr id="14" name="PA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 rot="3322355">
            <a:off x="8885137" y="693501"/>
            <a:ext cx="843750" cy="1541250"/>
          </a:xfrm>
          <a:prstGeom prst="rect">
            <a:avLst/>
          </a:prstGeom>
        </p:spPr>
      </p:pic>
      <p:pic>
        <p:nvPicPr>
          <p:cNvPr id="15" name="PA_图片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4839" y="4033074"/>
            <a:ext cx="3183750" cy="1620000"/>
          </a:xfrm>
          <a:prstGeom prst="rect">
            <a:avLst/>
          </a:prstGeom>
        </p:spPr>
      </p:pic>
      <p:pic>
        <p:nvPicPr>
          <p:cNvPr id="16" name="PA_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67983" y="234710"/>
            <a:ext cx="2306250" cy="1136250"/>
          </a:xfrm>
          <a:prstGeom prst="rect">
            <a:avLst/>
          </a:prstGeom>
        </p:spPr>
      </p:pic>
      <p:pic>
        <p:nvPicPr>
          <p:cNvPr id="17" name="PA_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6108" y="4603960"/>
            <a:ext cx="2250000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 (10)"/>
          <p:cNvPicPr/>
          <p:nvPr/>
        </p:nvPicPr>
        <p:blipFill>
          <a:blip r:embed="rId3"/>
          <a:stretch>
            <a:fillRect/>
          </a:stretch>
        </p:blipFill>
        <p:spPr>
          <a:xfrm>
            <a:off x="795972" y="35287"/>
            <a:ext cx="9491028" cy="678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2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"/>
          <p:cNvPicPr/>
          <p:nvPr/>
        </p:nvPicPr>
        <p:blipFill>
          <a:blip r:embed="rId3"/>
          <a:stretch>
            <a:fillRect/>
          </a:stretch>
        </p:blipFill>
        <p:spPr>
          <a:xfrm>
            <a:off x="59269" y="930278"/>
            <a:ext cx="12031133" cy="49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2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648970" y="141201"/>
            <a:ext cx="4031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见字如面</a:t>
            </a:r>
            <a:r>
              <a:rPr lang="zh-CN" altLang="en-US" sz="2400" dirty="0" smtClean="0">
                <a:latin typeface="+mn-ea"/>
              </a:rPr>
              <a:t>，</a:t>
            </a:r>
            <a:r>
              <a:rPr lang="zh-CN" altLang="en-US" sz="2400" dirty="0" smtClean="0">
                <a:solidFill>
                  <a:schemeClr val="accent4">
                    <a:lumMod val="75000"/>
                  </a:schemeClr>
                </a:solidFill>
                <a:latin typeface="+mn-ea"/>
              </a:rPr>
              <a:t>这封信给您</a:t>
            </a:r>
            <a:endParaRPr lang="zh-CN" altLang="en-US" sz="24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图片 9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75902" y="73468"/>
            <a:ext cx="12116098" cy="6682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30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429" y="1317609"/>
            <a:ext cx="2638606" cy="4659666"/>
          </a:xfrm>
          <a:prstGeom prst="rect">
            <a:avLst/>
          </a:prstGeom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3" y="573341"/>
            <a:ext cx="7459726" cy="425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1"/>
          <p:cNvSpPr txBox="1"/>
          <p:nvPr/>
        </p:nvSpPr>
        <p:spPr>
          <a:xfrm>
            <a:off x="452965" y="4758706"/>
            <a:ext cx="9660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  <a:latin typeface="+mn-ea"/>
              </a:rPr>
              <a:t>1</a:t>
            </a:r>
            <a:r>
              <a:rPr lang="zh-CN" altLang="en-US" sz="2400" dirty="0" smtClean="0">
                <a:solidFill>
                  <a:srgbClr val="7030A0"/>
                </a:solidFill>
                <a:latin typeface="+mn-ea"/>
              </a:rPr>
              <a:t>、思维导图是一种通过</a:t>
            </a:r>
            <a:r>
              <a:rPr lang="zh-CN" altLang="en-US" sz="2800" dirty="0" smtClean="0">
                <a:solidFill>
                  <a:srgbClr val="7030A0"/>
                </a:solidFill>
                <a:latin typeface="+mn-ea"/>
              </a:rPr>
              <a:t>梳理</a:t>
            </a:r>
            <a:r>
              <a:rPr lang="zh-CN" altLang="en-US" sz="2400" dirty="0" smtClean="0">
                <a:solidFill>
                  <a:srgbClr val="7030A0"/>
                </a:solidFill>
                <a:latin typeface="+mn-ea"/>
              </a:rPr>
              <a:t>思路，从而让你获得清晰头脑的工具。</a:t>
            </a:r>
            <a:endParaRPr lang="zh-CN" altLang="en-US" sz="24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452966" y="5314337"/>
            <a:ext cx="9660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2</a:t>
            </a:r>
            <a:r>
              <a:rPr lang="zh-CN" altLang="en-US" sz="2400" dirty="0" smtClean="0">
                <a:solidFill>
                  <a:srgbClr val="7030A0"/>
                </a:solidFill>
                <a:latin typeface="+mn-ea"/>
              </a:rPr>
              <a:t>、清晰的头脑</a:t>
            </a:r>
            <a:r>
              <a:rPr lang="zh-CN" altLang="en-US" sz="2400" dirty="0" smtClean="0">
                <a:solidFill>
                  <a:srgbClr val="7030A0"/>
                </a:solidFill>
                <a:latin typeface="+mn-ea"/>
              </a:rPr>
              <a:t>是一切工作的开始，而思维导图就是让你获得清晰头脑  </a:t>
            </a:r>
            <a:endParaRPr lang="en-US" altLang="zh-CN" sz="2400" dirty="0" smtClean="0">
              <a:solidFill>
                <a:srgbClr val="7030A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  <a:latin typeface="+mn-ea"/>
              </a:rPr>
              <a:t>   </a:t>
            </a:r>
            <a:r>
              <a:rPr lang="zh-CN" altLang="en-US" sz="2400" dirty="0" smtClean="0">
                <a:solidFill>
                  <a:srgbClr val="7030A0"/>
                </a:solidFill>
                <a:latin typeface="+mn-ea"/>
              </a:rPr>
              <a:t>的思考工具，这就是思维导图的伟大意义。</a:t>
            </a:r>
            <a:endParaRPr lang="zh-CN" altLang="en-US" sz="24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86157" y="108400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+mn-ea"/>
              </a:rPr>
              <a:t>概念</a:t>
            </a:r>
            <a:endParaRPr lang="en-US" altLang="zh-CN" sz="4400" dirty="0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04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969" y="2110603"/>
            <a:ext cx="4494832" cy="253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0" y="130070"/>
            <a:ext cx="7535729" cy="671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90" y="3377200"/>
            <a:ext cx="1956128" cy="3245394"/>
          </a:xfrm>
          <a:prstGeom prst="rect">
            <a:avLst/>
          </a:prstGeom>
        </p:spPr>
      </p:pic>
      <p:sp>
        <p:nvSpPr>
          <p:cNvPr id="8" name="文本框 6"/>
          <p:cNvSpPr txBox="1"/>
          <p:nvPr/>
        </p:nvSpPr>
        <p:spPr>
          <a:xfrm>
            <a:off x="10189491" y="97241"/>
            <a:ext cx="1954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>
                <a:solidFill>
                  <a:srgbClr val="0070C0"/>
                </a:solidFill>
                <a:latin typeface="+mn-ea"/>
              </a:rPr>
              <a:t>原理</a:t>
            </a:r>
            <a:endParaRPr lang="en-US" altLang="zh-CN" sz="4400" dirty="0" smtClean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04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-黑板手写">
      <a:majorFont>
        <a:latin typeface="Edwardian Script ITC"/>
        <a:ea typeface="方正正中黑简体"/>
        <a:cs typeface=""/>
      </a:majorFont>
      <a:minorFont>
        <a:latin typeface="叶根友圆趣卡通体"/>
        <a:ea typeface="新蒂下午茶基本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>
          <a:solidFill>
            <a:schemeClr val="tx1"/>
          </a:solidFill>
          <a:prstDash val="dashDot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tx1"/>
          </a:solidFill>
          <a:prstDash val="dashDot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6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871</Words>
  <Application>Microsoft Office PowerPoint</Application>
  <PresentationFormat>自定义</PresentationFormat>
  <Paragraphs>180</Paragraphs>
  <Slides>43</Slides>
  <Notes>43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Eric</cp:lastModifiedBy>
  <cp:revision>509</cp:revision>
  <dcterms:created xsi:type="dcterms:W3CDTF">2017-03-06T06:41:04Z</dcterms:created>
  <dcterms:modified xsi:type="dcterms:W3CDTF">2017-05-18T08:34:05Z</dcterms:modified>
</cp:coreProperties>
</file>